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8" r:id="rId2"/>
    <p:sldId id="289" r:id="rId3"/>
    <p:sldId id="318" r:id="rId4"/>
    <p:sldId id="322" r:id="rId5"/>
    <p:sldId id="336" r:id="rId6"/>
    <p:sldId id="338" r:id="rId7"/>
    <p:sldId id="339" r:id="rId8"/>
    <p:sldId id="340" r:id="rId9"/>
    <p:sldId id="341" r:id="rId10"/>
    <p:sldId id="355" r:id="rId11"/>
    <p:sldId id="342" r:id="rId12"/>
    <p:sldId id="343" r:id="rId13"/>
    <p:sldId id="354" r:id="rId14"/>
    <p:sldId id="356" r:id="rId15"/>
    <p:sldId id="346" r:id="rId16"/>
    <p:sldId id="347" r:id="rId17"/>
    <p:sldId id="348" r:id="rId18"/>
    <p:sldId id="349" r:id="rId19"/>
    <p:sldId id="357" r:id="rId20"/>
    <p:sldId id="344" r:id="rId21"/>
    <p:sldId id="350" r:id="rId22"/>
    <p:sldId id="358" r:id="rId23"/>
    <p:sldId id="333" r:id="rId24"/>
    <p:sldId id="359" r:id="rId25"/>
    <p:sldId id="351" r:id="rId26"/>
    <p:sldId id="353" r:id="rId27"/>
    <p:sldId id="31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B2B"/>
    <a:srgbClr val="568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9644" autoAdjust="0"/>
  </p:normalViewPr>
  <p:slideViewPr>
    <p:cSldViewPr snapToGrid="0">
      <p:cViewPr varScale="1">
        <p:scale>
          <a:sx n="67" d="100"/>
          <a:sy n="67" d="100"/>
        </p:scale>
        <p:origin x="80" y="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EA23A-2C7A-427C-9D91-B132A858C31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00C4A2-956E-4D0A-AB34-9A9C09097F59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vi-VN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Phương trình bậc hai một ẩn</a:t>
          </a:r>
          <a:endParaRPr lang="en-US" sz="3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AF739CD9-E5D7-4B41-88C2-CE007C980F00}" type="parTrans" cxnId="{E1C897FE-AAB8-4B11-8F32-6AF6C06FE6E1}">
      <dgm:prSet/>
      <dgm:spPr/>
      <dgm:t>
        <a:bodyPr/>
        <a:lstStyle/>
        <a:p>
          <a:endParaRPr lang="en-US"/>
        </a:p>
      </dgm:t>
    </dgm:pt>
    <dgm:pt modelId="{DBBC4B5C-D45C-474F-9162-27C30844E013}" type="sibTrans" cxnId="{E1C897FE-AAB8-4B11-8F32-6AF6C06FE6E1}">
      <dgm:prSet/>
      <dgm:spPr/>
      <dgm:t>
        <a:bodyPr/>
        <a:lstStyle/>
        <a:p>
          <a:endParaRPr lang="en-US"/>
        </a:p>
      </dgm:t>
    </dgm:pt>
    <dgm:pt modelId="{9A0346AB-02F5-4607-A16D-159C1079D139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vi-VN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Định nghĩa</a:t>
          </a:r>
          <a:endParaRPr lang="en-US" sz="36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515380DA-DD61-47BF-A17F-77F86E4512BB}" type="parTrans" cxnId="{C7810813-206E-479E-A828-97B5E46F0CF6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2CA768FD-6688-4200-A189-1418BDF68B76}" type="sibTrans" cxnId="{C7810813-206E-479E-A828-97B5E46F0CF6}">
      <dgm:prSet/>
      <dgm:spPr/>
      <dgm:t>
        <a:bodyPr/>
        <a:lstStyle/>
        <a:p>
          <a:endParaRPr lang="en-US"/>
        </a:p>
      </dgm:t>
    </dgm:pt>
    <dgm:pt modelId="{E22257A2-28B7-4416-9FBB-F60E6B3E8533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vi-VN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Cách giải </a:t>
          </a:r>
          <a:endParaRPr lang="en-US" sz="3600" dirty="0">
            <a:latin typeface="Arial" pitchFamily="34" charset="0"/>
            <a:cs typeface="Arial" pitchFamily="34" charset="0"/>
          </a:endParaRPr>
        </a:p>
      </dgm:t>
    </dgm:pt>
    <dgm:pt modelId="{27ABF103-6E83-4D4F-94C3-18074135215D}" type="parTrans" cxnId="{8CE8D38F-C6DF-454E-96DE-614CB49C0F9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F3FA715A-7E24-4D71-A1BC-8B60E25AC7DA}" type="sibTrans" cxnId="{8CE8D38F-C6DF-454E-96DE-614CB49C0F95}">
      <dgm:prSet/>
      <dgm:spPr/>
      <dgm:t>
        <a:bodyPr/>
        <a:lstStyle/>
        <a:p>
          <a:endParaRPr lang="en-US"/>
        </a:p>
      </dgm:t>
    </dgm:pt>
    <dgm:pt modelId="{40621914-40B9-47E2-ABA6-BDF8E3165140}" type="pres">
      <dgm:prSet presAssocID="{656EA23A-2C7A-427C-9D91-B132A858C31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28BFB3-8FC9-4C66-AC8D-9609F3EAC923}" type="pres">
      <dgm:prSet presAssocID="{5000C4A2-956E-4D0A-AB34-9A9C09097F59}" presName="root1" presStyleCnt="0"/>
      <dgm:spPr/>
    </dgm:pt>
    <dgm:pt modelId="{163F53E0-F02F-4FA1-97A1-EB6A626FD161}" type="pres">
      <dgm:prSet presAssocID="{5000C4A2-956E-4D0A-AB34-9A9C09097F5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E712CA-1872-41DC-BEB1-9A9198E9B203}" type="pres">
      <dgm:prSet presAssocID="{5000C4A2-956E-4D0A-AB34-9A9C09097F59}" presName="level2hierChild" presStyleCnt="0"/>
      <dgm:spPr/>
    </dgm:pt>
    <dgm:pt modelId="{26B3E2C3-56B2-40F9-9A61-399567F8FD3F}" type="pres">
      <dgm:prSet presAssocID="{515380DA-DD61-47BF-A17F-77F86E4512B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CE4C7B4-4816-4322-BE43-FDB9D7E88B49}" type="pres">
      <dgm:prSet presAssocID="{515380DA-DD61-47BF-A17F-77F86E4512B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AE6679C-5D87-4AD7-A710-91517ADFF639}" type="pres">
      <dgm:prSet presAssocID="{9A0346AB-02F5-4607-A16D-159C1079D139}" presName="root2" presStyleCnt="0"/>
      <dgm:spPr/>
    </dgm:pt>
    <dgm:pt modelId="{5AF694CB-9656-4AA8-9E59-D0F8C24826B9}" type="pres">
      <dgm:prSet presAssocID="{9A0346AB-02F5-4607-A16D-159C1079D139}" presName="LevelTwoTextNode" presStyleLbl="node2" presStyleIdx="0" presStyleCnt="2" custScaleX="85364" custScaleY="82493" custLinFactNeighborY="-554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60271B-4DFA-4014-80DF-F941F1A58D9E}" type="pres">
      <dgm:prSet presAssocID="{9A0346AB-02F5-4607-A16D-159C1079D139}" presName="level3hierChild" presStyleCnt="0"/>
      <dgm:spPr/>
    </dgm:pt>
    <dgm:pt modelId="{1F79D092-DED4-4900-9D31-F7C52FCBC195}" type="pres">
      <dgm:prSet presAssocID="{27ABF103-6E83-4D4F-94C3-18074135215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3E118E3-B43A-4310-A43F-BC9351A881CB}" type="pres">
      <dgm:prSet presAssocID="{27ABF103-6E83-4D4F-94C3-18074135215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5D7671F-D50E-4770-92F1-9BACC1A7802D}" type="pres">
      <dgm:prSet presAssocID="{E22257A2-28B7-4416-9FBB-F60E6B3E8533}" presName="root2" presStyleCnt="0"/>
      <dgm:spPr/>
    </dgm:pt>
    <dgm:pt modelId="{7CEF1478-3331-4B71-8F38-EE2CBD70C94E}" type="pres">
      <dgm:prSet presAssocID="{E22257A2-28B7-4416-9FBB-F60E6B3E8533}" presName="LevelTwoTextNode" presStyleLbl="node2" presStyleIdx="1" presStyleCnt="2" custScaleX="87138" custScaleY="72918" custLinFactNeighborX="-2345" custLinFactNeighborY="22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90B1B-FB8F-440B-8FB8-24C1DBC9D229}" type="pres">
      <dgm:prSet presAssocID="{E22257A2-28B7-4416-9FBB-F60E6B3E8533}" presName="level3hierChild" presStyleCnt="0"/>
      <dgm:spPr/>
    </dgm:pt>
  </dgm:ptLst>
  <dgm:cxnLst>
    <dgm:cxn modelId="{B58C17A1-D745-4437-97F2-79579B7F29B8}" type="presOf" srcId="{27ABF103-6E83-4D4F-94C3-18074135215D}" destId="{F3E118E3-B43A-4310-A43F-BC9351A881CB}" srcOrd="1" destOrd="0" presId="urn:microsoft.com/office/officeart/2005/8/layout/hierarchy2"/>
    <dgm:cxn modelId="{8CE8D38F-C6DF-454E-96DE-614CB49C0F95}" srcId="{5000C4A2-956E-4D0A-AB34-9A9C09097F59}" destId="{E22257A2-28B7-4416-9FBB-F60E6B3E8533}" srcOrd="1" destOrd="0" parTransId="{27ABF103-6E83-4D4F-94C3-18074135215D}" sibTransId="{F3FA715A-7E24-4D71-A1BC-8B60E25AC7DA}"/>
    <dgm:cxn modelId="{C7810813-206E-479E-A828-97B5E46F0CF6}" srcId="{5000C4A2-956E-4D0A-AB34-9A9C09097F59}" destId="{9A0346AB-02F5-4607-A16D-159C1079D139}" srcOrd="0" destOrd="0" parTransId="{515380DA-DD61-47BF-A17F-77F86E4512BB}" sibTransId="{2CA768FD-6688-4200-A189-1418BDF68B76}"/>
    <dgm:cxn modelId="{E771CBAB-38BE-46FC-9A57-F665CAA4E41E}" type="presOf" srcId="{9A0346AB-02F5-4607-A16D-159C1079D139}" destId="{5AF694CB-9656-4AA8-9E59-D0F8C24826B9}" srcOrd="0" destOrd="0" presId="urn:microsoft.com/office/officeart/2005/8/layout/hierarchy2"/>
    <dgm:cxn modelId="{F38CB5CB-09DC-4D08-AEEF-0E822282CEDF}" type="presOf" srcId="{656EA23A-2C7A-427C-9D91-B132A858C310}" destId="{40621914-40B9-47E2-ABA6-BDF8E3165140}" srcOrd="0" destOrd="0" presId="urn:microsoft.com/office/officeart/2005/8/layout/hierarchy2"/>
    <dgm:cxn modelId="{E1C897FE-AAB8-4B11-8F32-6AF6C06FE6E1}" srcId="{656EA23A-2C7A-427C-9D91-B132A858C310}" destId="{5000C4A2-956E-4D0A-AB34-9A9C09097F59}" srcOrd="0" destOrd="0" parTransId="{AF739CD9-E5D7-4B41-88C2-CE007C980F00}" sibTransId="{DBBC4B5C-D45C-474F-9162-27C30844E013}"/>
    <dgm:cxn modelId="{12768991-D43F-486E-9043-1F9596F82083}" type="presOf" srcId="{515380DA-DD61-47BF-A17F-77F86E4512BB}" destId="{CCE4C7B4-4816-4322-BE43-FDB9D7E88B49}" srcOrd="1" destOrd="0" presId="urn:microsoft.com/office/officeart/2005/8/layout/hierarchy2"/>
    <dgm:cxn modelId="{0B7E3ED1-DB83-4EA0-8000-CF950365911D}" type="presOf" srcId="{515380DA-DD61-47BF-A17F-77F86E4512BB}" destId="{26B3E2C3-56B2-40F9-9A61-399567F8FD3F}" srcOrd="0" destOrd="0" presId="urn:microsoft.com/office/officeart/2005/8/layout/hierarchy2"/>
    <dgm:cxn modelId="{968F7FB4-4731-41EE-97B1-63CC20C0E0EB}" type="presOf" srcId="{5000C4A2-956E-4D0A-AB34-9A9C09097F59}" destId="{163F53E0-F02F-4FA1-97A1-EB6A626FD161}" srcOrd="0" destOrd="0" presId="urn:microsoft.com/office/officeart/2005/8/layout/hierarchy2"/>
    <dgm:cxn modelId="{CF8571AF-A9C4-4511-9948-69657D3E9317}" type="presOf" srcId="{27ABF103-6E83-4D4F-94C3-18074135215D}" destId="{1F79D092-DED4-4900-9D31-F7C52FCBC195}" srcOrd="0" destOrd="0" presId="urn:microsoft.com/office/officeart/2005/8/layout/hierarchy2"/>
    <dgm:cxn modelId="{C48139CE-F21E-4A21-B28C-5B5903A4426F}" type="presOf" srcId="{E22257A2-28B7-4416-9FBB-F60E6B3E8533}" destId="{7CEF1478-3331-4B71-8F38-EE2CBD70C94E}" srcOrd="0" destOrd="0" presId="urn:microsoft.com/office/officeart/2005/8/layout/hierarchy2"/>
    <dgm:cxn modelId="{357EEA34-4CC8-41BD-8164-768A2EAFFB93}" type="presParOf" srcId="{40621914-40B9-47E2-ABA6-BDF8E3165140}" destId="{0828BFB3-8FC9-4C66-AC8D-9609F3EAC923}" srcOrd="0" destOrd="0" presId="urn:microsoft.com/office/officeart/2005/8/layout/hierarchy2"/>
    <dgm:cxn modelId="{C1E8101B-B227-497F-BDAF-BBA3538F63DA}" type="presParOf" srcId="{0828BFB3-8FC9-4C66-AC8D-9609F3EAC923}" destId="{163F53E0-F02F-4FA1-97A1-EB6A626FD161}" srcOrd="0" destOrd="0" presId="urn:microsoft.com/office/officeart/2005/8/layout/hierarchy2"/>
    <dgm:cxn modelId="{D3D12BA3-F345-4943-B7EB-90AD89E50CE8}" type="presParOf" srcId="{0828BFB3-8FC9-4C66-AC8D-9609F3EAC923}" destId="{CEE712CA-1872-41DC-BEB1-9A9198E9B203}" srcOrd="1" destOrd="0" presId="urn:microsoft.com/office/officeart/2005/8/layout/hierarchy2"/>
    <dgm:cxn modelId="{AAB63551-E32E-47B3-8AF0-5D5795C1D2F2}" type="presParOf" srcId="{CEE712CA-1872-41DC-BEB1-9A9198E9B203}" destId="{26B3E2C3-56B2-40F9-9A61-399567F8FD3F}" srcOrd="0" destOrd="0" presId="urn:microsoft.com/office/officeart/2005/8/layout/hierarchy2"/>
    <dgm:cxn modelId="{8901511C-41AA-495C-B6B5-E3FC75E7A70F}" type="presParOf" srcId="{26B3E2C3-56B2-40F9-9A61-399567F8FD3F}" destId="{CCE4C7B4-4816-4322-BE43-FDB9D7E88B49}" srcOrd="0" destOrd="0" presId="urn:microsoft.com/office/officeart/2005/8/layout/hierarchy2"/>
    <dgm:cxn modelId="{B92C0A0D-F2AA-436B-88DE-428A2364114F}" type="presParOf" srcId="{CEE712CA-1872-41DC-BEB1-9A9198E9B203}" destId="{CAE6679C-5D87-4AD7-A710-91517ADFF639}" srcOrd="1" destOrd="0" presId="urn:microsoft.com/office/officeart/2005/8/layout/hierarchy2"/>
    <dgm:cxn modelId="{60D53C8F-D22D-404A-883E-5CA242DA6455}" type="presParOf" srcId="{CAE6679C-5D87-4AD7-A710-91517ADFF639}" destId="{5AF694CB-9656-4AA8-9E59-D0F8C24826B9}" srcOrd="0" destOrd="0" presId="urn:microsoft.com/office/officeart/2005/8/layout/hierarchy2"/>
    <dgm:cxn modelId="{113CAB06-8368-465E-9AA3-F1DE5AAEF2EA}" type="presParOf" srcId="{CAE6679C-5D87-4AD7-A710-91517ADFF639}" destId="{4B60271B-4DFA-4014-80DF-F941F1A58D9E}" srcOrd="1" destOrd="0" presId="urn:microsoft.com/office/officeart/2005/8/layout/hierarchy2"/>
    <dgm:cxn modelId="{7F0B20B9-167F-48BB-9A05-19F9F9BEEE33}" type="presParOf" srcId="{CEE712CA-1872-41DC-BEB1-9A9198E9B203}" destId="{1F79D092-DED4-4900-9D31-F7C52FCBC195}" srcOrd="2" destOrd="0" presId="urn:microsoft.com/office/officeart/2005/8/layout/hierarchy2"/>
    <dgm:cxn modelId="{0D2F3498-AC62-445A-8DB1-8DF53E760C64}" type="presParOf" srcId="{1F79D092-DED4-4900-9D31-F7C52FCBC195}" destId="{F3E118E3-B43A-4310-A43F-BC9351A881CB}" srcOrd="0" destOrd="0" presId="urn:microsoft.com/office/officeart/2005/8/layout/hierarchy2"/>
    <dgm:cxn modelId="{1A4C8D8A-0FB0-4224-9A9E-A447D3D95A49}" type="presParOf" srcId="{CEE712CA-1872-41DC-BEB1-9A9198E9B203}" destId="{E5D7671F-D50E-4770-92F1-9BACC1A7802D}" srcOrd="3" destOrd="0" presId="urn:microsoft.com/office/officeart/2005/8/layout/hierarchy2"/>
    <dgm:cxn modelId="{40EA6B8A-AB3D-45A5-B40A-5488C30A519B}" type="presParOf" srcId="{E5D7671F-D50E-4770-92F1-9BACC1A7802D}" destId="{7CEF1478-3331-4B71-8F38-EE2CBD70C94E}" srcOrd="0" destOrd="0" presId="urn:microsoft.com/office/officeart/2005/8/layout/hierarchy2"/>
    <dgm:cxn modelId="{EC2D8634-2722-41EA-8FC4-510B65D12EAA}" type="presParOf" srcId="{E5D7671F-D50E-4770-92F1-9BACC1A7802D}" destId="{D3090B1B-FB8F-440B-8FB8-24C1DBC9D22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6EA23A-2C7A-427C-9D91-B132A858C31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00C4A2-956E-4D0A-AB34-9A9C09097F59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vi-VN" sz="3200" b="1" dirty="0" smtClean="0">
              <a:solidFill>
                <a:srgbClr val="FFFF00"/>
              </a:solidFill>
            </a:rPr>
            <a:t>Phương trình bậc hai một ẩn</a:t>
          </a:r>
          <a:endParaRPr lang="en-US" sz="3200" dirty="0">
            <a:solidFill>
              <a:srgbClr val="FFFF00"/>
            </a:solidFill>
          </a:endParaRPr>
        </a:p>
      </dgm:t>
    </dgm:pt>
    <dgm:pt modelId="{AF739CD9-E5D7-4B41-88C2-CE007C980F00}" type="parTrans" cxnId="{E1C897FE-AAB8-4B11-8F32-6AF6C06FE6E1}">
      <dgm:prSet/>
      <dgm:spPr/>
      <dgm:t>
        <a:bodyPr/>
        <a:lstStyle/>
        <a:p>
          <a:endParaRPr lang="en-US"/>
        </a:p>
      </dgm:t>
    </dgm:pt>
    <dgm:pt modelId="{DBBC4B5C-D45C-474F-9162-27C30844E013}" type="sibTrans" cxnId="{E1C897FE-AAB8-4B11-8F32-6AF6C06FE6E1}">
      <dgm:prSet/>
      <dgm:spPr/>
      <dgm:t>
        <a:bodyPr/>
        <a:lstStyle/>
        <a:p>
          <a:endParaRPr lang="en-US"/>
        </a:p>
      </dgm:t>
    </dgm:pt>
    <dgm:pt modelId="{E22257A2-28B7-4416-9FBB-F60E6B3E8533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vi-VN" sz="3600" b="1" dirty="0" smtClean="0">
              <a:solidFill>
                <a:srgbClr val="FFFF00"/>
              </a:solidFill>
            </a:rPr>
            <a:t>Cách giải </a:t>
          </a:r>
          <a:endParaRPr lang="en-US" sz="3600" dirty="0"/>
        </a:p>
      </dgm:t>
    </dgm:pt>
    <dgm:pt modelId="{27ABF103-6E83-4D4F-94C3-18074135215D}" type="parTrans" cxnId="{8CE8D38F-C6DF-454E-96DE-614CB49C0F9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F3FA715A-7E24-4D71-A1BC-8B60E25AC7DA}" type="sibTrans" cxnId="{8CE8D38F-C6DF-454E-96DE-614CB49C0F95}">
      <dgm:prSet/>
      <dgm:spPr/>
      <dgm:t>
        <a:bodyPr/>
        <a:lstStyle/>
        <a:p>
          <a:endParaRPr lang="en-US"/>
        </a:p>
      </dgm:t>
    </dgm:pt>
    <dgm:pt modelId="{40621914-40B9-47E2-ABA6-BDF8E3165140}" type="pres">
      <dgm:prSet presAssocID="{656EA23A-2C7A-427C-9D91-B132A858C31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28BFB3-8FC9-4C66-AC8D-9609F3EAC923}" type="pres">
      <dgm:prSet presAssocID="{5000C4A2-956E-4D0A-AB34-9A9C09097F59}" presName="root1" presStyleCnt="0"/>
      <dgm:spPr/>
    </dgm:pt>
    <dgm:pt modelId="{163F53E0-F02F-4FA1-97A1-EB6A626FD161}" type="pres">
      <dgm:prSet presAssocID="{5000C4A2-956E-4D0A-AB34-9A9C09097F5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E712CA-1872-41DC-BEB1-9A9198E9B203}" type="pres">
      <dgm:prSet presAssocID="{5000C4A2-956E-4D0A-AB34-9A9C09097F59}" presName="level2hierChild" presStyleCnt="0"/>
      <dgm:spPr/>
    </dgm:pt>
    <dgm:pt modelId="{1F79D092-DED4-4900-9D31-F7C52FCBC195}" type="pres">
      <dgm:prSet presAssocID="{27ABF103-6E83-4D4F-94C3-18074135215D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F3E118E3-B43A-4310-A43F-BC9351A881CB}" type="pres">
      <dgm:prSet presAssocID="{27ABF103-6E83-4D4F-94C3-18074135215D}" presName="connTx" presStyleLbl="parChTrans1D2" presStyleIdx="0" presStyleCnt="1"/>
      <dgm:spPr/>
      <dgm:t>
        <a:bodyPr/>
        <a:lstStyle/>
        <a:p>
          <a:endParaRPr lang="en-US"/>
        </a:p>
      </dgm:t>
    </dgm:pt>
    <dgm:pt modelId="{E5D7671F-D50E-4770-92F1-9BACC1A7802D}" type="pres">
      <dgm:prSet presAssocID="{E22257A2-28B7-4416-9FBB-F60E6B3E8533}" presName="root2" presStyleCnt="0"/>
      <dgm:spPr/>
    </dgm:pt>
    <dgm:pt modelId="{7CEF1478-3331-4B71-8F38-EE2CBD70C94E}" type="pres">
      <dgm:prSet presAssocID="{E22257A2-28B7-4416-9FBB-F60E6B3E8533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90B1B-FB8F-440B-8FB8-24C1DBC9D229}" type="pres">
      <dgm:prSet presAssocID="{E22257A2-28B7-4416-9FBB-F60E6B3E8533}" presName="level3hierChild" presStyleCnt="0"/>
      <dgm:spPr/>
    </dgm:pt>
  </dgm:ptLst>
  <dgm:cxnLst>
    <dgm:cxn modelId="{8CE8D38F-C6DF-454E-96DE-614CB49C0F95}" srcId="{5000C4A2-956E-4D0A-AB34-9A9C09097F59}" destId="{E22257A2-28B7-4416-9FBB-F60E6B3E8533}" srcOrd="0" destOrd="0" parTransId="{27ABF103-6E83-4D4F-94C3-18074135215D}" sibTransId="{F3FA715A-7E24-4D71-A1BC-8B60E25AC7DA}"/>
    <dgm:cxn modelId="{4E5B2819-4EFE-4ED2-9F72-2A5C0847485D}" type="presOf" srcId="{656EA23A-2C7A-427C-9D91-B132A858C310}" destId="{40621914-40B9-47E2-ABA6-BDF8E3165140}" srcOrd="0" destOrd="0" presId="urn:microsoft.com/office/officeart/2005/8/layout/hierarchy2"/>
    <dgm:cxn modelId="{95FE4F3F-8B74-4E4F-9D83-AD8FFD476E80}" type="presOf" srcId="{27ABF103-6E83-4D4F-94C3-18074135215D}" destId="{F3E118E3-B43A-4310-A43F-BC9351A881CB}" srcOrd="1" destOrd="0" presId="urn:microsoft.com/office/officeart/2005/8/layout/hierarchy2"/>
    <dgm:cxn modelId="{63078CB2-25B2-4865-9825-A4B3798527B2}" type="presOf" srcId="{E22257A2-28B7-4416-9FBB-F60E6B3E8533}" destId="{7CEF1478-3331-4B71-8F38-EE2CBD70C94E}" srcOrd="0" destOrd="0" presId="urn:microsoft.com/office/officeart/2005/8/layout/hierarchy2"/>
    <dgm:cxn modelId="{E1C897FE-AAB8-4B11-8F32-6AF6C06FE6E1}" srcId="{656EA23A-2C7A-427C-9D91-B132A858C310}" destId="{5000C4A2-956E-4D0A-AB34-9A9C09097F59}" srcOrd="0" destOrd="0" parTransId="{AF739CD9-E5D7-4B41-88C2-CE007C980F00}" sibTransId="{DBBC4B5C-D45C-474F-9162-27C30844E013}"/>
    <dgm:cxn modelId="{C746F81D-0E3A-4A30-9746-F2AF9921AA03}" type="presOf" srcId="{27ABF103-6E83-4D4F-94C3-18074135215D}" destId="{1F79D092-DED4-4900-9D31-F7C52FCBC195}" srcOrd="0" destOrd="0" presId="urn:microsoft.com/office/officeart/2005/8/layout/hierarchy2"/>
    <dgm:cxn modelId="{4A65A851-9FF9-4DB9-AF0E-06DFAE795D79}" type="presOf" srcId="{5000C4A2-956E-4D0A-AB34-9A9C09097F59}" destId="{163F53E0-F02F-4FA1-97A1-EB6A626FD161}" srcOrd="0" destOrd="0" presId="urn:microsoft.com/office/officeart/2005/8/layout/hierarchy2"/>
    <dgm:cxn modelId="{6163F567-E7D2-4243-8ABC-58786BD2F35A}" type="presParOf" srcId="{40621914-40B9-47E2-ABA6-BDF8E3165140}" destId="{0828BFB3-8FC9-4C66-AC8D-9609F3EAC923}" srcOrd="0" destOrd="0" presId="urn:microsoft.com/office/officeart/2005/8/layout/hierarchy2"/>
    <dgm:cxn modelId="{C12FC2FD-CB82-4F87-A86E-C2A638B93DB0}" type="presParOf" srcId="{0828BFB3-8FC9-4C66-AC8D-9609F3EAC923}" destId="{163F53E0-F02F-4FA1-97A1-EB6A626FD161}" srcOrd="0" destOrd="0" presId="urn:microsoft.com/office/officeart/2005/8/layout/hierarchy2"/>
    <dgm:cxn modelId="{C89D15F3-0835-4080-9E38-039899A3FC36}" type="presParOf" srcId="{0828BFB3-8FC9-4C66-AC8D-9609F3EAC923}" destId="{CEE712CA-1872-41DC-BEB1-9A9198E9B203}" srcOrd="1" destOrd="0" presId="urn:microsoft.com/office/officeart/2005/8/layout/hierarchy2"/>
    <dgm:cxn modelId="{26138FA8-6F50-4823-A890-C832BC50C487}" type="presParOf" srcId="{CEE712CA-1872-41DC-BEB1-9A9198E9B203}" destId="{1F79D092-DED4-4900-9D31-F7C52FCBC195}" srcOrd="0" destOrd="0" presId="urn:microsoft.com/office/officeart/2005/8/layout/hierarchy2"/>
    <dgm:cxn modelId="{1B610823-78F6-42ED-94FA-0A63BC0A3686}" type="presParOf" srcId="{1F79D092-DED4-4900-9D31-F7C52FCBC195}" destId="{F3E118E3-B43A-4310-A43F-BC9351A881CB}" srcOrd="0" destOrd="0" presId="urn:microsoft.com/office/officeart/2005/8/layout/hierarchy2"/>
    <dgm:cxn modelId="{F2C6E440-0BE8-4EEE-819F-6823CD6A0D37}" type="presParOf" srcId="{CEE712CA-1872-41DC-BEB1-9A9198E9B203}" destId="{E5D7671F-D50E-4770-92F1-9BACC1A7802D}" srcOrd="1" destOrd="0" presId="urn:microsoft.com/office/officeart/2005/8/layout/hierarchy2"/>
    <dgm:cxn modelId="{453C4A33-A65B-46A6-8EE9-C3A18E994771}" type="presParOf" srcId="{E5D7671F-D50E-4770-92F1-9BACC1A7802D}" destId="{7CEF1478-3331-4B71-8F38-EE2CBD70C94E}" srcOrd="0" destOrd="0" presId="urn:microsoft.com/office/officeart/2005/8/layout/hierarchy2"/>
    <dgm:cxn modelId="{F0C96A7D-1B70-4D88-962C-06A8A17814A5}" type="presParOf" srcId="{E5D7671F-D50E-4770-92F1-9BACC1A7802D}" destId="{D3090B1B-FB8F-440B-8FB8-24C1DBC9D22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6EA23A-2C7A-427C-9D91-B132A858C31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00C4A2-956E-4D0A-AB34-9A9C09097F59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vi-VN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Phương trình bậc hai một ẩn</a:t>
          </a:r>
          <a:endParaRPr lang="en-US" sz="3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AF739CD9-E5D7-4B41-88C2-CE007C980F00}" type="parTrans" cxnId="{E1C897FE-AAB8-4B11-8F32-6AF6C06FE6E1}">
      <dgm:prSet/>
      <dgm:spPr/>
      <dgm:t>
        <a:bodyPr/>
        <a:lstStyle/>
        <a:p>
          <a:endParaRPr lang="en-US"/>
        </a:p>
      </dgm:t>
    </dgm:pt>
    <dgm:pt modelId="{DBBC4B5C-D45C-474F-9162-27C30844E013}" type="sibTrans" cxnId="{E1C897FE-AAB8-4B11-8F32-6AF6C06FE6E1}">
      <dgm:prSet/>
      <dgm:spPr/>
      <dgm:t>
        <a:bodyPr/>
        <a:lstStyle/>
        <a:p>
          <a:endParaRPr lang="en-US"/>
        </a:p>
      </dgm:t>
    </dgm:pt>
    <dgm:pt modelId="{9A0346AB-02F5-4607-A16D-159C1079D139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vi-VN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Định nghĩa</a:t>
          </a:r>
          <a:endParaRPr lang="en-US" sz="36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515380DA-DD61-47BF-A17F-77F86E4512BB}" type="parTrans" cxnId="{C7810813-206E-479E-A828-97B5E46F0CF6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2CA768FD-6688-4200-A189-1418BDF68B76}" type="sibTrans" cxnId="{C7810813-206E-479E-A828-97B5E46F0CF6}">
      <dgm:prSet/>
      <dgm:spPr/>
      <dgm:t>
        <a:bodyPr/>
        <a:lstStyle/>
        <a:p>
          <a:endParaRPr lang="en-US"/>
        </a:p>
      </dgm:t>
    </dgm:pt>
    <dgm:pt modelId="{E22257A2-28B7-4416-9FBB-F60E6B3E8533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vi-VN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Cách giải </a:t>
          </a:r>
          <a:endParaRPr lang="en-US" sz="3600" dirty="0">
            <a:latin typeface="Arial" pitchFamily="34" charset="0"/>
            <a:cs typeface="Arial" pitchFamily="34" charset="0"/>
          </a:endParaRPr>
        </a:p>
      </dgm:t>
    </dgm:pt>
    <dgm:pt modelId="{27ABF103-6E83-4D4F-94C3-18074135215D}" type="parTrans" cxnId="{8CE8D38F-C6DF-454E-96DE-614CB49C0F95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F3FA715A-7E24-4D71-A1BC-8B60E25AC7DA}" type="sibTrans" cxnId="{8CE8D38F-C6DF-454E-96DE-614CB49C0F95}">
      <dgm:prSet/>
      <dgm:spPr/>
      <dgm:t>
        <a:bodyPr/>
        <a:lstStyle/>
        <a:p>
          <a:endParaRPr lang="en-US"/>
        </a:p>
      </dgm:t>
    </dgm:pt>
    <dgm:pt modelId="{40621914-40B9-47E2-ABA6-BDF8E3165140}" type="pres">
      <dgm:prSet presAssocID="{656EA23A-2C7A-427C-9D91-B132A858C31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28BFB3-8FC9-4C66-AC8D-9609F3EAC923}" type="pres">
      <dgm:prSet presAssocID="{5000C4A2-956E-4D0A-AB34-9A9C09097F59}" presName="root1" presStyleCnt="0"/>
      <dgm:spPr/>
    </dgm:pt>
    <dgm:pt modelId="{163F53E0-F02F-4FA1-97A1-EB6A626FD161}" type="pres">
      <dgm:prSet presAssocID="{5000C4A2-956E-4D0A-AB34-9A9C09097F5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E712CA-1872-41DC-BEB1-9A9198E9B203}" type="pres">
      <dgm:prSet presAssocID="{5000C4A2-956E-4D0A-AB34-9A9C09097F59}" presName="level2hierChild" presStyleCnt="0"/>
      <dgm:spPr/>
    </dgm:pt>
    <dgm:pt modelId="{26B3E2C3-56B2-40F9-9A61-399567F8FD3F}" type="pres">
      <dgm:prSet presAssocID="{515380DA-DD61-47BF-A17F-77F86E4512B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CE4C7B4-4816-4322-BE43-FDB9D7E88B49}" type="pres">
      <dgm:prSet presAssocID="{515380DA-DD61-47BF-A17F-77F86E4512B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AE6679C-5D87-4AD7-A710-91517ADFF639}" type="pres">
      <dgm:prSet presAssocID="{9A0346AB-02F5-4607-A16D-159C1079D139}" presName="root2" presStyleCnt="0"/>
      <dgm:spPr/>
    </dgm:pt>
    <dgm:pt modelId="{5AF694CB-9656-4AA8-9E59-D0F8C24826B9}" type="pres">
      <dgm:prSet presAssocID="{9A0346AB-02F5-4607-A16D-159C1079D139}" presName="LevelTwoTextNode" presStyleLbl="node2" presStyleIdx="0" presStyleCnt="2" custScaleX="85364" custScaleY="82493" custLinFactNeighborY="-554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60271B-4DFA-4014-80DF-F941F1A58D9E}" type="pres">
      <dgm:prSet presAssocID="{9A0346AB-02F5-4607-A16D-159C1079D139}" presName="level3hierChild" presStyleCnt="0"/>
      <dgm:spPr/>
    </dgm:pt>
    <dgm:pt modelId="{1F79D092-DED4-4900-9D31-F7C52FCBC195}" type="pres">
      <dgm:prSet presAssocID="{27ABF103-6E83-4D4F-94C3-18074135215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3E118E3-B43A-4310-A43F-BC9351A881CB}" type="pres">
      <dgm:prSet presAssocID="{27ABF103-6E83-4D4F-94C3-18074135215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5D7671F-D50E-4770-92F1-9BACC1A7802D}" type="pres">
      <dgm:prSet presAssocID="{E22257A2-28B7-4416-9FBB-F60E6B3E8533}" presName="root2" presStyleCnt="0"/>
      <dgm:spPr/>
    </dgm:pt>
    <dgm:pt modelId="{7CEF1478-3331-4B71-8F38-EE2CBD70C94E}" type="pres">
      <dgm:prSet presAssocID="{E22257A2-28B7-4416-9FBB-F60E6B3E8533}" presName="LevelTwoTextNode" presStyleLbl="node2" presStyleIdx="1" presStyleCnt="2" custScaleX="87138" custScaleY="72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90B1B-FB8F-440B-8FB8-24C1DBC9D229}" type="pres">
      <dgm:prSet presAssocID="{E22257A2-28B7-4416-9FBB-F60E6B3E8533}" presName="level3hierChild" presStyleCnt="0"/>
      <dgm:spPr/>
    </dgm:pt>
  </dgm:ptLst>
  <dgm:cxnLst>
    <dgm:cxn modelId="{8CE8D38F-C6DF-454E-96DE-614CB49C0F95}" srcId="{5000C4A2-956E-4D0A-AB34-9A9C09097F59}" destId="{E22257A2-28B7-4416-9FBB-F60E6B3E8533}" srcOrd="1" destOrd="0" parTransId="{27ABF103-6E83-4D4F-94C3-18074135215D}" sibTransId="{F3FA715A-7E24-4D71-A1BC-8B60E25AC7DA}"/>
    <dgm:cxn modelId="{C7810813-206E-479E-A828-97B5E46F0CF6}" srcId="{5000C4A2-956E-4D0A-AB34-9A9C09097F59}" destId="{9A0346AB-02F5-4607-A16D-159C1079D139}" srcOrd="0" destOrd="0" parTransId="{515380DA-DD61-47BF-A17F-77F86E4512BB}" sibTransId="{2CA768FD-6688-4200-A189-1418BDF68B76}"/>
    <dgm:cxn modelId="{E8B0BDF4-3020-42A0-ACC6-507B57C84118}" type="presOf" srcId="{27ABF103-6E83-4D4F-94C3-18074135215D}" destId="{F3E118E3-B43A-4310-A43F-BC9351A881CB}" srcOrd="1" destOrd="0" presId="urn:microsoft.com/office/officeart/2005/8/layout/hierarchy2"/>
    <dgm:cxn modelId="{E3CB382E-F8D0-478D-9C56-833DC999DAAF}" type="presOf" srcId="{27ABF103-6E83-4D4F-94C3-18074135215D}" destId="{1F79D092-DED4-4900-9D31-F7C52FCBC195}" srcOrd="0" destOrd="0" presId="urn:microsoft.com/office/officeart/2005/8/layout/hierarchy2"/>
    <dgm:cxn modelId="{862DE10F-30EE-418B-B153-8FA33578FFF6}" type="presOf" srcId="{5000C4A2-956E-4D0A-AB34-9A9C09097F59}" destId="{163F53E0-F02F-4FA1-97A1-EB6A626FD161}" srcOrd="0" destOrd="0" presId="urn:microsoft.com/office/officeart/2005/8/layout/hierarchy2"/>
    <dgm:cxn modelId="{8E1BE16E-29F9-4CE2-8FC5-CFD56C2C7132}" type="presOf" srcId="{656EA23A-2C7A-427C-9D91-B132A858C310}" destId="{40621914-40B9-47E2-ABA6-BDF8E3165140}" srcOrd="0" destOrd="0" presId="urn:microsoft.com/office/officeart/2005/8/layout/hierarchy2"/>
    <dgm:cxn modelId="{D8C125DF-A34A-4DDB-B26A-704B334A9A62}" type="presOf" srcId="{515380DA-DD61-47BF-A17F-77F86E4512BB}" destId="{CCE4C7B4-4816-4322-BE43-FDB9D7E88B49}" srcOrd="1" destOrd="0" presId="urn:microsoft.com/office/officeart/2005/8/layout/hierarchy2"/>
    <dgm:cxn modelId="{AA24144A-0E1D-4BF7-A9D0-937039E433F6}" type="presOf" srcId="{515380DA-DD61-47BF-A17F-77F86E4512BB}" destId="{26B3E2C3-56B2-40F9-9A61-399567F8FD3F}" srcOrd="0" destOrd="0" presId="urn:microsoft.com/office/officeart/2005/8/layout/hierarchy2"/>
    <dgm:cxn modelId="{E1C897FE-AAB8-4B11-8F32-6AF6C06FE6E1}" srcId="{656EA23A-2C7A-427C-9D91-B132A858C310}" destId="{5000C4A2-956E-4D0A-AB34-9A9C09097F59}" srcOrd="0" destOrd="0" parTransId="{AF739CD9-E5D7-4B41-88C2-CE007C980F00}" sibTransId="{DBBC4B5C-D45C-474F-9162-27C30844E013}"/>
    <dgm:cxn modelId="{E3EC952A-DE60-4583-B320-28A8CA1456FF}" type="presOf" srcId="{9A0346AB-02F5-4607-A16D-159C1079D139}" destId="{5AF694CB-9656-4AA8-9E59-D0F8C24826B9}" srcOrd="0" destOrd="0" presId="urn:microsoft.com/office/officeart/2005/8/layout/hierarchy2"/>
    <dgm:cxn modelId="{F0F9AB65-EDBE-4939-A258-34EB07764C0A}" type="presOf" srcId="{E22257A2-28B7-4416-9FBB-F60E6B3E8533}" destId="{7CEF1478-3331-4B71-8F38-EE2CBD70C94E}" srcOrd="0" destOrd="0" presId="urn:microsoft.com/office/officeart/2005/8/layout/hierarchy2"/>
    <dgm:cxn modelId="{DC0AB5ED-6DAF-4753-85FD-6E7801127A75}" type="presParOf" srcId="{40621914-40B9-47E2-ABA6-BDF8E3165140}" destId="{0828BFB3-8FC9-4C66-AC8D-9609F3EAC923}" srcOrd="0" destOrd="0" presId="urn:microsoft.com/office/officeart/2005/8/layout/hierarchy2"/>
    <dgm:cxn modelId="{A1C27E94-4755-4B88-941D-135395E628A8}" type="presParOf" srcId="{0828BFB3-8FC9-4C66-AC8D-9609F3EAC923}" destId="{163F53E0-F02F-4FA1-97A1-EB6A626FD161}" srcOrd="0" destOrd="0" presId="urn:microsoft.com/office/officeart/2005/8/layout/hierarchy2"/>
    <dgm:cxn modelId="{6F0BCE2D-A7E6-4C5A-B7D5-2827FB52430F}" type="presParOf" srcId="{0828BFB3-8FC9-4C66-AC8D-9609F3EAC923}" destId="{CEE712CA-1872-41DC-BEB1-9A9198E9B203}" srcOrd="1" destOrd="0" presId="urn:microsoft.com/office/officeart/2005/8/layout/hierarchy2"/>
    <dgm:cxn modelId="{7352C9A4-C438-4A43-92AC-32D33FEC54B0}" type="presParOf" srcId="{CEE712CA-1872-41DC-BEB1-9A9198E9B203}" destId="{26B3E2C3-56B2-40F9-9A61-399567F8FD3F}" srcOrd="0" destOrd="0" presId="urn:microsoft.com/office/officeart/2005/8/layout/hierarchy2"/>
    <dgm:cxn modelId="{20636D46-68E6-4A65-B468-72940FFB192A}" type="presParOf" srcId="{26B3E2C3-56B2-40F9-9A61-399567F8FD3F}" destId="{CCE4C7B4-4816-4322-BE43-FDB9D7E88B49}" srcOrd="0" destOrd="0" presId="urn:microsoft.com/office/officeart/2005/8/layout/hierarchy2"/>
    <dgm:cxn modelId="{6B5D9B39-609E-49D8-AFBF-7598E11B7CF5}" type="presParOf" srcId="{CEE712CA-1872-41DC-BEB1-9A9198E9B203}" destId="{CAE6679C-5D87-4AD7-A710-91517ADFF639}" srcOrd="1" destOrd="0" presId="urn:microsoft.com/office/officeart/2005/8/layout/hierarchy2"/>
    <dgm:cxn modelId="{02DD7233-BB19-48AF-8029-02A56F2AB3B6}" type="presParOf" srcId="{CAE6679C-5D87-4AD7-A710-91517ADFF639}" destId="{5AF694CB-9656-4AA8-9E59-D0F8C24826B9}" srcOrd="0" destOrd="0" presId="urn:microsoft.com/office/officeart/2005/8/layout/hierarchy2"/>
    <dgm:cxn modelId="{5009F3A1-961B-4B87-BDFA-70892918F88E}" type="presParOf" srcId="{CAE6679C-5D87-4AD7-A710-91517ADFF639}" destId="{4B60271B-4DFA-4014-80DF-F941F1A58D9E}" srcOrd="1" destOrd="0" presId="urn:microsoft.com/office/officeart/2005/8/layout/hierarchy2"/>
    <dgm:cxn modelId="{50F0EB64-839E-4B16-9304-72B40C4A98D0}" type="presParOf" srcId="{CEE712CA-1872-41DC-BEB1-9A9198E9B203}" destId="{1F79D092-DED4-4900-9D31-F7C52FCBC195}" srcOrd="2" destOrd="0" presId="urn:microsoft.com/office/officeart/2005/8/layout/hierarchy2"/>
    <dgm:cxn modelId="{4141103B-4D98-43B9-937B-15FF44FEC4B4}" type="presParOf" srcId="{1F79D092-DED4-4900-9D31-F7C52FCBC195}" destId="{F3E118E3-B43A-4310-A43F-BC9351A881CB}" srcOrd="0" destOrd="0" presId="urn:microsoft.com/office/officeart/2005/8/layout/hierarchy2"/>
    <dgm:cxn modelId="{BD2F1668-106F-4825-8BFF-8B2615A4DB95}" type="presParOf" srcId="{CEE712CA-1872-41DC-BEB1-9A9198E9B203}" destId="{E5D7671F-D50E-4770-92F1-9BACC1A7802D}" srcOrd="3" destOrd="0" presId="urn:microsoft.com/office/officeart/2005/8/layout/hierarchy2"/>
    <dgm:cxn modelId="{F36A0695-93BC-4593-B81A-CC340834D8D1}" type="presParOf" srcId="{E5D7671F-D50E-4770-92F1-9BACC1A7802D}" destId="{7CEF1478-3331-4B71-8F38-EE2CBD70C94E}" srcOrd="0" destOrd="0" presId="urn:microsoft.com/office/officeart/2005/8/layout/hierarchy2"/>
    <dgm:cxn modelId="{55963CA9-2D81-4063-AE07-E870C32F1ACC}" type="presParOf" srcId="{E5D7671F-D50E-4770-92F1-9BACC1A7802D}" destId="{D3090B1B-FB8F-440B-8FB8-24C1DBC9D22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F53E0-F02F-4FA1-97A1-EB6A626FD161}">
      <dsp:nvSpPr>
        <dsp:cNvPr id="0" name=""/>
        <dsp:cNvSpPr/>
      </dsp:nvSpPr>
      <dsp:spPr>
        <a:xfrm>
          <a:off x="2697" y="1722237"/>
          <a:ext cx="3004857" cy="150242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2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Phương trình bậc hai một ẩn</a:t>
          </a:r>
          <a:endParaRPr lang="en-US" sz="3200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46702" y="1766242"/>
        <a:ext cx="2916847" cy="1414418"/>
      </dsp:txXfrm>
    </dsp:sp>
    <dsp:sp modelId="{26B3E2C3-56B2-40F9-9A61-399567F8FD3F}">
      <dsp:nvSpPr>
        <dsp:cNvPr id="0" name=""/>
        <dsp:cNvSpPr/>
      </dsp:nvSpPr>
      <dsp:spPr>
        <a:xfrm rot="18529991">
          <a:off x="2650123" y="1699546"/>
          <a:ext cx="1916806" cy="54667"/>
        </a:xfrm>
        <a:custGeom>
          <a:avLst/>
          <a:gdLst/>
          <a:ahLst/>
          <a:cxnLst/>
          <a:rect l="0" t="0" r="0" b="0"/>
          <a:pathLst>
            <a:path>
              <a:moveTo>
                <a:pt x="0" y="27333"/>
              </a:moveTo>
              <a:lnTo>
                <a:pt x="1916806" y="27333"/>
              </a:lnTo>
            </a:path>
          </a:pathLst>
        </a:custGeom>
        <a:noFill/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560606" y="1678959"/>
        <a:ext cx="95840" cy="95840"/>
      </dsp:txXfrm>
    </dsp:sp>
    <dsp:sp modelId="{5AF694CB-9656-4AA8-9E59-D0F8C24826B9}">
      <dsp:nvSpPr>
        <dsp:cNvPr id="0" name=""/>
        <dsp:cNvSpPr/>
      </dsp:nvSpPr>
      <dsp:spPr>
        <a:xfrm>
          <a:off x="4209497" y="360608"/>
          <a:ext cx="2565066" cy="123939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6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Định nghĩa</a:t>
          </a:r>
          <a:endParaRPr lang="en-US" sz="36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4245798" y="396909"/>
        <a:ext cx="2492464" cy="1166796"/>
      </dsp:txXfrm>
    </dsp:sp>
    <dsp:sp modelId="{1F79D092-DED4-4900-9D31-F7C52FCBC195}">
      <dsp:nvSpPr>
        <dsp:cNvPr id="0" name=""/>
        <dsp:cNvSpPr/>
      </dsp:nvSpPr>
      <dsp:spPr>
        <a:xfrm rot="2602731">
          <a:off x="2794926" y="2980716"/>
          <a:ext cx="1556735" cy="54667"/>
        </a:xfrm>
        <a:custGeom>
          <a:avLst/>
          <a:gdLst/>
          <a:ahLst/>
          <a:cxnLst/>
          <a:rect l="0" t="0" r="0" b="0"/>
          <a:pathLst>
            <a:path>
              <a:moveTo>
                <a:pt x="0" y="27333"/>
              </a:moveTo>
              <a:lnTo>
                <a:pt x="1556735" y="27333"/>
              </a:lnTo>
            </a:path>
          </a:pathLst>
        </a:custGeom>
        <a:noFill/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34376" y="2969131"/>
        <a:ext cx="77836" cy="77836"/>
      </dsp:txXfrm>
    </dsp:sp>
    <dsp:sp modelId="{7CEF1478-3331-4B71-8F38-EE2CBD70C94E}">
      <dsp:nvSpPr>
        <dsp:cNvPr id="0" name=""/>
        <dsp:cNvSpPr/>
      </dsp:nvSpPr>
      <dsp:spPr>
        <a:xfrm>
          <a:off x="4139034" y="2994877"/>
          <a:ext cx="2618372" cy="109554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6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Cách giải </a:t>
          </a:r>
          <a:endParaRPr lang="en-US" sz="3600" kern="1200" dirty="0">
            <a:latin typeface="Arial" pitchFamily="34" charset="0"/>
            <a:cs typeface="Arial" pitchFamily="34" charset="0"/>
          </a:endParaRPr>
        </a:p>
      </dsp:txBody>
      <dsp:txXfrm>
        <a:off x="4171121" y="3026964"/>
        <a:ext cx="2554198" cy="1031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F53E0-F02F-4FA1-97A1-EB6A626FD161}">
      <dsp:nvSpPr>
        <dsp:cNvPr id="0" name=""/>
        <dsp:cNvSpPr/>
      </dsp:nvSpPr>
      <dsp:spPr>
        <a:xfrm>
          <a:off x="760" y="1762093"/>
          <a:ext cx="2845435" cy="142271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200" b="1" kern="1200" dirty="0" smtClean="0">
              <a:solidFill>
                <a:srgbClr val="FFFF00"/>
              </a:solidFill>
            </a:rPr>
            <a:t>Phương trình bậc hai một ẩn</a:t>
          </a:r>
          <a:endParaRPr lang="en-US" sz="3200" kern="1200" dirty="0">
            <a:solidFill>
              <a:srgbClr val="FFFF00"/>
            </a:solidFill>
          </a:endParaRPr>
        </a:p>
      </dsp:txBody>
      <dsp:txXfrm>
        <a:off x="42430" y="1803763"/>
        <a:ext cx="2762095" cy="1339377"/>
      </dsp:txXfrm>
    </dsp:sp>
    <dsp:sp modelId="{1F79D092-DED4-4900-9D31-F7C52FCBC195}">
      <dsp:nvSpPr>
        <dsp:cNvPr id="0" name=""/>
        <dsp:cNvSpPr/>
      </dsp:nvSpPr>
      <dsp:spPr>
        <a:xfrm>
          <a:off x="2846196" y="2447568"/>
          <a:ext cx="1138174" cy="51767"/>
        </a:xfrm>
        <a:custGeom>
          <a:avLst/>
          <a:gdLst/>
          <a:ahLst/>
          <a:cxnLst/>
          <a:rect l="0" t="0" r="0" b="0"/>
          <a:pathLst>
            <a:path>
              <a:moveTo>
                <a:pt x="0" y="25883"/>
              </a:moveTo>
              <a:lnTo>
                <a:pt x="1138174" y="25883"/>
              </a:lnTo>
            </a:path>
          </a:pathLst>
        </a:custGeom>
        <a:noFill/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86829" y="2444997"/>
        <a:ext cx="56908" cy="56908"/>
      </dsp:txXfrm>
    </dsp:sp>
    <dsp:sp modelId="{7CEF1478-3331-4B71-8F38-EE2CBD70C94E}">
      <dsp:nvSpPr>
        <dsp:cNvPr id="0" name=""/>
        <dsp:cNvSpPr/>
      </dsp:nvSpPr>
      <dsp:spPr>
        <a:xfrm>
          <a:off x="3984371" y="1762093"/>
          <a:ext cx="2845435" cy="142271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600" b="1" kern="1200" dirty="0" smtClean="0">
              <a:solidFill>
                <a:srgbClr val="FFFF00"/>
              </a:solidFill>
            </a:rPr>
            <a:t>Cách giải </a:t>
          </a:r>
          <a:endParaRPr lang="en-US" sz="3600" kern="1200" dirty="0"/>
        </a:p>
      </dsp:txBody>
      <dsp:txXfrm>
        <a:off x="4026041" y="1803763"/>
        <a:ext cx="2762095" cy="1339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F53E0-F02F-4FA1-97A1-EB6A626FD161}">
      <dsp:nvSpPr>
        <dsp:cNvPr id="0" name=""/>
        <dsp:cNvSpPr/>
      </dsp:nvSpPr>
      <dsp:spPr>
        <a:xfrm>
          <a:off x="2697" y="1722237"/>
          <a:ext cx="3004857" cy="150242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2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Phương trình bậc hai một ẩn</a:t>
          </a:r>
          <a:endParaRPr lang="en-US" sz="3200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46702" y="1766242"/>
        <a:ext cx="2916847" cy="1414418"/>
      </dsp:txXfrm>
    </dsp:sp>
    <dsp:sp modelId="{26B3E2C3-56B2-40F9-9A61-399567F8FD3F}">
      <dsp:nvSpPr>
        <dsp:cNvPr id="0" name=""/>
        <dsp:cNvSpPr/>
      </dsp:nvSpPr>
      <dsp:spPr>
        <a:xfrm rot="18529991">
          <a:off x="2650123" y="1699546"/>
          <a:ext cx="1916806" cy="54667"/>
        </a:xfrm>
        <a:custGeom>
          <a:avLst/>
          <a:gdLst/>
          <a:ahLst/>
          <a:cxnLst/>
          <a:rect l="0" t="0" r="0" b="0"/>
          <a:pathLst>
            <a:path>
              <a:moveTo>
                <a:pt x="0" y="27333"/>
              </a:moveTo>
              <a:lnTo>
                <a:pt x="1916806" y="27333"/>
              </a:lnTo>
            </a:path>
          </a:pathLst>
        </a:custGeom>
        <a:noFill/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560606" y="1678959"/>
        <a:ext cx="95840" cy="95840"/>
      </dsp:txXfrm>
    </dsp:sp>
    <dsp:sp modelId="{5AF694CB-9656-4AA8-9E59-D0F8C24826B9}">
      <dsp:nvSpPr>
        <dsp:cNvPr id="0" name=""/>
        <dsp:cNvSpPr/>
      </dsp:nvSpPr>
      <dsp:spPr>
        <a:xfrm>
          <a:off x="4209497" y="360608"/>
          <a:ext cx="2565066" cy="123939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6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Định nghĩa</a:t>
          </a:r>
          <a:endParaRPr lang="en-US" sz="36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4245798" y="396909"/>
        <a:ext cx="2492464" cy="1166796"/>
      </dsp:txXfrm>
    </dsp:sp>
    <dsp:sp modelId="{1F79D092-DED4-4900-9D31-F7C52FCBC195}">
      <dsp:nvSpPr>
        <dsp:cNvPr id="0" name=""/>
        <dsp:cNvSpPr/>
      </dsp:nvSpPr>
      <dsp:spPr>
        <a:xfrm rot="1881315">
          <a:off x="2904777" y="2812308"/>
          <a:ext cx="1407497" cy="54667"/>
        </a:xfrm>
        <a:custGeom>
          <a:avLst/>
          <a:gdLst/>
          <a:ahLst/>
          <a:cxnLst/>
          <a:rect l="0" t="0" r="0" b="0"/>
          <a:pathLst>
            <a:path>
              <a:moveTo>
                <a:pt x="0" y="27333"/>
              </a:moveTo>
              <a:lnTo>
                <a:pt x="1407497" y="27333"/>
              </a:lnTo>
            </a:path>
          </a:pathLst>
        </a:custGeom>
        <a:noFill/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73338" y="2804455"/>
        <a:ext cx="70374" cy="70374"/>
      </dsp:txXfrm>
    </dsp:sp>
    <dsp:sp modelId="{7CEF1478-3331-4B71-8F38-EE2CBD70C94E}">
      <dsp:nvSpPr>
        <dsp:cNvPr id="0" name=""/>
        <dsp:cNvSpPr/>
      </dsp:nvSpPr>
      <dsp:spPr>
        <a:xfrm>
          <a:off x="4209497" y="2658062"/>
          <a:ext cx="2618372" cy="109554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6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Cách giải </a:t>
          </a:r>
          <a:endParaRPr lang="en-US" sz="3600" kern="1200" dirty="0">
            <a:latin typeface="Arial" pitchFamily="34" charset="0"/>
            <a:cs typeface="Arial" pitchFamily="34" charset="0"/>
          </a:endParaRPr>
        </a:p>
      </dsp:txBody>
      <dsp:txXfrm>
        <a:off x="4241584" y="2690149"/>
        <a:ext cx="2554198" cy="1031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17668-3CEF-4F1D-8284-D0A8F445D3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19AB7-AA8A-44EE-A564-2A9113FE4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2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2524ED6-6108-4EF9-84BA-D7ABB75D9E9F}" type="slidenum">
              <a:rPr lang="vi-VN" altLang="vi-VN" sz="1200" smtClean="0"/>
              <a:pPr/>
              <a:t>22</a:t>
            </a:fld>
            <a:endParaRPr lang="vi-VN" altLang="vi-VN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/>
            <a:endParaRPr lang="en-US" altLang="vi-VN" smtClean="0"/>
          </a:p>
        </p:txBody>
      </p:sp>
    </p:spTree>
    <p:extLst>
      <p:ext uri="{BB962C8B-B14F-4D97-AF65-F5344CB8AC3E}">
        <p14:creationId xmlns:p14="http://schemas.microsoft.com/office/powerpoint/2010/main" val="1159131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2524ED6-6108-4EF9-84BA-D7ABB75D9E9F}" type="slidenum">
              <a:rPr lang="vi-VN" altLang="vi-VN" sz="1200" smtClean="0"/>
              <a:pPr/>
              <a:t>23</a:t>
            </a:fld>
            <a:endParaRPr lang="vi-VN" altLang="vi-VN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/>
            <a:endParaRPr lang="en-US" altLang="vi-VN" smtClean="0"/>
          </a:p>
        </p:txBody>
      </p:sp>
    </p:spTree>
    <p:extLst>
      <p:ext uri="{BB962C8B-B14F-4D97-AF65-F5344CB8AC3E}">
        <p14:creationId xmlns:p14="http://schemas.microsoft.com/office/powerpoint/2010/main" val="2200898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4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4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7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5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B716-E2C8-46A1-B3C6-73B4C24950B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7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0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5" Type="http://schemas.openxmlformats.org/officeDocument/2006/relationships/image" Target="../media/image280.png"/><Relationship Id="rId4" Type="http://schemas.openxmlformats.org/officeDocument/2006/relationships/image" Target="../media/image31.png"/><Relationship Id="rId9" Type="http://schemas.microsoft.com/office/2007/relationships/diagramDrawing" Target="../diagrams/drawin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0.png"/><Relationship Id="rId5" Type="http://schemas.openxmlformats.org/officeDocument/2006/relationships/image" Target="../media/image431.png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40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0.png"/><Relationship Id="rId5" Type="http://schemas.openxmlformats.org/officeDocument/2006/relationships/image" Target="../media/image420.png"/><Relationship Id="rId4" Type="http://schemas.openxmlformats.org/officeDocument/2006/relationships/image" Target="../media/image4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0.png"/><Relationship Id="rId13" Type="http://schemas.openxmlformats.org/officeDocument/2006/relationships/image" Target="../media/image730.png"/><Relationship Id="rId3" Type="http://schemas.openxmlformats.org/officeDocument/2006/relationships/image" Target="../media/image520.png"/><Relationship Id="rId7" Type="http://schemas.openxmlformats.org/officeDocument/2006/relationships/image" Target="../media/image570.png"/><Relationship Id="rId12" Type="http://schemas.openxmlformats.org/officeDocument/2006/relationships/image" Target="../media/image6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0.png"/><Relationship Id="rId11" Type="http://schemas.openxmlformats.org/officeDocument/2006/relationships/image" Target="../media/image610.png"/><Relationship Id="rId5" Type="http://schemas.openxmlformats.org/officeDocument/2006/relationships/image" Target="../media/image550.png"/><Relationship Id="rId10" Type="http://schemas.openxmlformats.org/officeDocument/2006/relationships/image" Target="../media/image600.png"/><Relationship Id="rId4" Type="http://schemas.openxmlformats.org/officeDocument/2006/relationships/image" Target="../media/image540.png"/><Relationship Id="rId9" Type="http://schemas.openxmlformats.org/officeDocument/2006/relationships/image" Target="../media/image59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7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0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5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Kết quả hình ảnh cho logo sở giáo dục hà nộ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484" y="442340"/>
            <a:ext cx="2806065" cy="280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" name="TextBox 6"/>
          <p:cNvSpPr txBox="1"/>
          <p:nvPr/>
        </p:nvSpPr>
        <p:spPr>
          <a:xfrm>
            <a:off x="270002" y="3230106"/>
            <a:ext cx="11636248" cy="184665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800" b="1" dirty="0" smtClean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MÔN TOÁN 9</a:t>
            </a:r>
            <a:endParaRPr lang="en-US" sz="3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43049" y="1009538"/>
                <a:ext cx="9782175" cy="1493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000" b="1" dirty="0" smtClean="0">
                    <a:solidFill>
                      <a:schemeClr val="bg1"/>
                    </a:solidFill>
                  </a:rPr>
                  <a:t>Phương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trình</a:t>
                </a:r>
                <a:r>
                  <a:rPr lang="en-US" sz="3000" b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sz="30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30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sSup>
                      <m:sSupPr>
                        <m:ctrlPr>
                          <a:rPr lang="en-US" sz="3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30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000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000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𝟑𝐱</m:t>
                    </m:r>
                    <m:r>
                      <a:rPr lang="en-US" sz="3000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000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000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000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000" b="1" dirty="0" smtClean="0">
                    <a:solidFill>
                      <a:srgbClr val="FFFF00"/>
                    </a:solidFill>
                  </a:rPr>
                  <a:t>  (1) (m </a:t>
                </a:r>
                <a:r>
                  <a:rPr lang="en-US" sz="3000" b="1" dirty="0" err="1" smtClean="0">
                    <a:solidFill>
                      <a:srgbClr val="FFFF00"/>
                    </a:solidFill>
                  </a:rPr>
                  <a:t>là</a:t>
                </a:r>
                <a:r>
                  <a:rPr lang="en-US" sz="30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3000" b="1" dirty="0" err="1" smtClean="0">
                    <a:solidFill>
                      <a:srgbClr val="FFFF00"/>
                    </a:solidFill>
                  </a:rPr>
                  <a:t>tham</a:t>
                </a:r>
                <a:r>
                  <a:rPr lang="en-US" sz="30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3000" b="1" dirty="0" err="1" smtClean="0">
                    <a:solidFill>
                      <a:srgbClr val="FFFF00"/>
                    </a:solidFill>
                  </a:rPr>
                  <a:t>số</a:t>
                </a:r>
                <a:r>
                  <a:rPr lang="en-US" sz="3000" b="1" dirty="0" smtClean="0">
                    <a:solidFill>
                      <a:srgbClr val="FFFF00"/>
                    </a:solidFill>
                  </a:rPr>
                  <a:t>)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có</a:t>
                </a:r>
                <a:r>
                  <a:rPr lang="en-US" sz="30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là</a:t>
                </a:r>
                <a:r>
                  <a:rPr lang="en-US" sz="30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phương</a:t>
                </a:r>
                <a:r>
                  <a:rPr lang="en-US" sz="30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trình</a:t>
                </a:r>
                <a:r>
                  <a:rPr lang="en-US" sz="30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bậc</a:t>
                </a:r>
                <a:r>
                  <a:rPr lang="en-US" sz="30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hai</a:t>
                </a:r>
                <a:r>
                  <a:rPr lang="en-US" sz="30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một</a:t>
                </a:r>
                <a:r>
                  <a:rPr lang="en-US" sz="30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ẩn</a:t>
                </a:r>
                <a:r>
                  <a:rPr lang="en-US" sz="3000" b="1" dirty="0" smtClean="0">
                    <a:solidFill>
                      <a:schemeClr val="bg1"/>
                    </a:solidFill>
                  </a:rPr>
                  <a:t> hay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không</a:t>
                </a:r>
                <a:r>
                  <a:rPr lang="en-US" sz="3000" b="1" dirty="0" smtClean="0">
                    <a:solidFill>
                      <a:schemeClr val="bg1"/>
                    </a:solidFill>
                  </a:rPr>
                  <a:t> ?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Vì</a:t>
                </a:r>
                <a:r>
                  <a:rPr lang="en-US" sz="30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</a:rPr>
                  <a:t>sao</a:t>
                </a:r>
                <a:r>
                  <a:rPr lang="en-US" sz="3000" b="1" dirty="0" smtClean="0">
                    <a:solidFill>
                      <a:schemeClr val="bg1"/>
                    </a:solidFill>
                  </a:rPr>
                  <a:t> ?</a:t>
                </a:r>
                <a:endParaRPr lang="en-US" sz="3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049" y="1009538"/>
                <a:ext cx="9782175" cy="1493037"/>
              </a:xfrm>
              <a:prstGeom prst="rect">
                <a:avLst/>
              </a:prstGeom>
              <a:blipFill rotWithShape="0">
                <a:blip r:embed="rId2"/>
                <a:stretch>
                  <a:fillRect l="-1433" b="-6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/>
          <p:cNvSpPr txBox="1">
            <a:spLocks/>
          </p:cNvSpPr>
          <p:nvPr/>
        </p:nvSpPr>
        <p:spPr>
          <a:xfrm>
            <a:off x="517017" y="1344258"/>
            <a:ext cx="890016" cy="82359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025" y="2471499"/>
            <a:ext cx="2219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FF00"/>
                </a:solidFill>
              </a:rPr>
              <a:t>Trả</a:t>
            </a:r>
            <a:r>
              <a:rPr lang="en-US" sz="3200" b="1" u="sng" dirty="0" smtClean="0">
                <a:solidFill>
                  <a:srgbClr val="FFFF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</a:rPr>
              <a:t>lời</a:t>
            </a:r>
            <a:r>
              <a:rPr lang="en-US" sz="3200" b="1" u="sng" dirty="0" smtClean="0">
                <a:solidFill>
                  <a:srgbClr val="FFFF00"/>
                </a:solidFill>
              </a:rPr>
              <a:t>: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6755" y="3672148"/>
            <a:ext cx="10515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thì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phương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trình</a:t>
            </a:r>
            <a:r>
              <a:rPr lang="en-US" sz="3200" dirty="0" smtClean="0">
                <a:solidFill>
                  <a:schemeClr val="bg1"/>
                </a:solidFill>
              </a:rPr>
              <a:t> (1) </a:t>
            </a:r>
            <a:r>
              <a:rPr lang="en-US" sz="3200" dirty="0" err="1" smtClean="0">
                <a:solidFill>
                  <a:schemeClr val="bg1"/>
                </a:solidFill>
              </a:rPr>
              <a:t>là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phương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trình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bậc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hai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một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ẩn</a:t>
            </a:r>
            <a:r>
              <a:rPr lang="en-US" sz="3200" dirty="0" smtClean="0">
                <a:solidFill>
                  <a:schemeClr val="bg1"/>
                </a:solidFill>
              </a:rPr>
              <a:t>                                       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8699" y="5046040"/>
            <a:ext cx="10810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    </a:t>
            </a:r>
            <a:r>
              <a:rPr lang="en-US" sz="3200" dirty="0" err="1" smtClean="0">
                <a:solidFill>
                  <a:schemeClr val="bg1"/>
                </a:solidFill>
              </a:rPr>
              <a:t>thì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phương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trình</a:t>
            </a:r>
            <a:r>
              <a:rPr lang="en-US" sz="3200" dirty="0" smtClean="0">
                <a:solidFill>
                  <a:schemeClr val="bg1"/>
                </a:solidFill>
              </a:rPr>
              <a:t> (1) </a:t>
            </a:r>
            <a:r>
              <a:rPr lang="en-US" sz="3200" u="sng" dirty="0" err="1" smtClean="0">
                <a:solidFill>
                  <a:srgbClr val="FFFF00"/>
                </a:solidFill>
              </a:rPr>
              <a:t>không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là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phương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trình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bậc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một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ẩn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28699" y="3138164"/>
                <a:ext cx="54117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Tx/>
                  <a:buChar char="-"/>
                </a:pPr>
                <a:r>
                  <a:rPr lang="en-US" sz="3200" dirty="0" err="1" smtClean="0">
                    <a:solidFill>
                      <a:schemeClr val="bg1"/>
                    </a:solidFill>
                  </a:rPr>
                  <a:t>Nếu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3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−1 ≠0 ⇔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n-US" sz="3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≠1</m:t>
                    </m:r>
                  </m:oMath>
                </a14:m>
                <a:r>
                  <a:rPr lang="en-US" sz="3200" dirty="0" smtClean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699" y="3138164"/>
                <a:ext cx="5411725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3041" t="-15625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28699" y="4461265"/>
                <a:ext cx="54021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Tx/>
                  <a:buChar char="-"/>
                </a:pPr>
                <a:r>
                  <a:rPr lang="en-US" sz="3200" dirty="0" err="1" smtClean="0">
                    <a:solidFill>
                      <a:schemeClr val="bg1"/>
                    </a:solidFill>
                  </a:rPr>
                  <a:t>Nếu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3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−1=0 ⇔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n-US" sz="3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699" y="4461265"/>
                <a:ext cx="5402199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3047" t="-15625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513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0215" y="1371600"/>
            <a:ext cx="9518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 (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SGK- tr.42)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786634" y="2087225"/>
                <a:ext cx="4745736" cy="366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a) 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– 8 =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b) 5x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– 20 =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c) 0,4x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+ 1 =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d) 2x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e)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– 0,4x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+ 1,2x = 0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634" y="2087225"/>
                <a:ext cx="4745736" cy="3663888"/>
              </a:xfrm>
              <a:prstGeom prst="rect">
                <a:avLst/>
              </a:prstGeom>
              <a:blipFill rotWithShape="0">
                <a:blip r:embed="rId2"/>
                <a:stretch>
                  <a:fillRect l="-2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7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7082028" y="3539490"/>
            <a:ext cx="1283208" cy="963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82028" y="3108960"/>
            <a:ext cx="1188720" cy="182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123176" y="1778508"/>
            <a:ext cx="1124712" cy="6766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8238744" y="1162812"/>
            <a:ext cx="3438144" cy="11338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270748" y="2589276"/>
            <a:ext cx="3406140" cy="11338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270748" y="4041648"/>
            <a:ext cx="3406140" cy="11338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270748" y="2896415"/>
                <a:ext cx="36417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 smtClean="0">
                    <a:solidFill>
                      <a:srgbClr val="FFFF00"/>
                    </a:solidFill>
                  </a:rPr>
                  <a:t>ax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bx = 0</a:t>
                </a:r>
                <a:r>
                  <a:rPr lang="en-US" sz="2400" b="1" dirty="0" smtClean="0">
                    <a:solidFill>
                      <a:srgbClr val="FFFF00"/>
                    </a:solidFill>
                  </a:rPr>
                  <a:t> 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(a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748" y="2896415"/>
                <a:ext cx="3641774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2680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70748" y="1547675"/>
                <a:ext cx="36816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>
                    <a:solidFill>
                      <a:srgbClr val="FFFF00"/>
                    </a:solidFill>
                  </a:rPr>
                  <a:t>a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c = 0</a:t>
                </a:r>
                <a:r>
                  <a:rPr lang="en-US" sz="24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 (a</a:t>
                </a:r>
                <a14:m>
                  <m:oMath xmlns:m="http://schemas.openxmlformats.org/officeDocument/2006/math"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748" y="1547675"/>
                <a:ext cx="3681613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649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07324" y="4295500"/>
                <a:ext cx="43669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>
                    <a:solidFill>
                      <a:srgbClr val="FFFF00"/>
                    </a:solidFill>
                  </a:rPr>
                  <a:t>a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bx + c = 0 </a:t>
                </a:r>
                <a:r>
                  <a:rPr lang="en-US" sz="24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(a </a:t>
                </a:r>
                <a14:m>
                  <m:oMath xmlns:m="http://schemas.openxmlformats.org/officeDocument/2006/math"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7324" y="4295500"/>
                <a:ext cx="4366976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2235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57134233"/>
              </p:ext>
            </p:extLst>
          </p:nvPr>
        </p:nvGraphicFramePr>
        <p:xfrm>
          <a:off x="365760" y="402336"/>
          <a:ext cx="6830568" cy="4946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4044547" y="5229714"/>
            <a:ext cx="3438144" cy="11338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67474" y="5565809"/>
                <a:ext cx="24299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>
                    <a:solidFill>
                      <a:srgbClr val="FFFF00"/>
                    </a:solidFill>
                  </a:rPr>
                  <a:t>a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= 0 </a:t>
                </a:r>
                <a:r>
                  <a:rPr lang="en-US" sz="24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(a </a:t>
                </a:r>
                <a14:m>
                  <m:oMath xmlns:m="http://schemas.openxmlformats.org/officeDocument/2006/math"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474" y="5565809"/>
                <a:ext cx="2429972" cy="461665"/>
              </a:xfrm>
              <a:prstGeom prst="rect">
                <a:avLst/>
              </a:prstGeom>
              <a:blipFill rotWithShape="0">
                <a:blip r:embed="rId15"/>
                <a:stretch>
                  <a:fillRect l="-3759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5743575" y="3609975"/>
            <a:ext cx="28575" cy="16197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61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5" grpId="0"/>
      <p:bldP spid="16" grpId="0"/>
      <p:bldP spid="17" grpId="0"/>
      <p:bldGraphic spid="2" grpId="0">
        <p:bldAsOne/>
      </p:bldGraphic>
      <p:bldP spid="13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79804" y="808966"/>
            <a:ext cx="9518904" cy="4085332"/>
            <a:chOff x="1205865" y="904875"/>
            <a:chExt cx="9518904" cy="4085332"/>
          </a:xfrm>
        </p:grpSpPr>
        <p:sp>
          <p:nvSpPr>
            <p:cNvPr id="2" name="TextBox 1"/>
            <p:cNvSpPr txBox="1"/>
            <p:nvPr/>
          </p:nvSpPr>
          <p:spPr>
            <a:xfrm>
              <a:off x="1205865" y="904875"/>
              <a:ext cx="95189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800" b="1" u="sng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u="sng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 (</a:t>
              </a:r>
              <a:r>
                <a:rPr lang="en-US" sz="2800" b="1" u="sng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SGK- tr.42)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432179" y="1666220"/>
              <a:ext cx="4745736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lvl="0" indent="-514350">
                <a:lnSpc>
                  <a:spcPct val="150000"/>
                </a:lnSpc>
                <a:buAutoNum type="alphaLcParenR"/>
              </a:pPr>
              <a:r>
                <a:rPr lang="en-US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2800" b="1" baseline="30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8 = </a:t>
              </a:r>
              <a:r>
                <a:rPr lang="en-US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  <a:p>
              <a:pPr lvl="0">
                <a:lnSpc>
                  <a:spcPct val="150000"/>
                </a:lnSpc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b) 5x</a:t>
              </a:r>
              <a:r>
                <a:rPr lang="en-US" sz="2800" b="1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– 20 = 0</a:t>
              </a:r>
            </a:p>
            <a:p>
              <a:pPr lvl="0">
                <a:lnSpc>
                  <a:spcPct val="150000"/>
                </a:lnSpc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c) 0,4x</a:t>
              </a:r>
              <a:r>
                <a:rPr lang="en-US" sz="2800" b="1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+ 1 = 0</a:t>
              </a:r>
            </a:p>
            <a:p>
              <a:pPr marL="514350" lvl="0" indent="-514350">
                <a:lnSpc>
                  <a:spcPct val="150000"/>
                </a:lnSpc>
                <a:buAutoNum type="alphaLcParenR"/>
              </a:pPr>
              <a:endParaRPr lang="en-US" sz="2800" b="1" dirty="0" smtClean="0">
                <a:solidFill>
                  <a:schemeClr val="bg1"/>
                </a:solidFill>
              </a:endParaRPr>
            </a:p>
            <a:p>
              <a:pPr marL="514350" lvl="0" indent="-514350">
                <a:lnSpc>
                  <a:spcPct val="150000"/>
                </a:lnSpc>
                <a:buAutoNum type="alphaLcParenR"/>
              </a:pPr>
              <a:endParaRPr lang="en-US" sz="28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781865" y="2279134"/>
            <a:ext cx="1764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US" sz="32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54587" y="2279134"/>
                <a:ext cx="3739613" cy="503599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32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𝐜</m:t>
                      </m:r>
                      <m:r>
                        <a:rPr lang="en-US" sz="32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2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32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32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sz="32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2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587" y="2279134"/>
                <a:ext cx="3739613" cy="5035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0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764602" y="642775"/>
            <a:ext cx="8951976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dirty="0" err="1" smtClean="0">
                <a:solidFill>
                  <a:srgbClr val="FFFF00"/>
                </a:solidFill>
              </a:rPr>
              <a:t>Cách</a:t>
            </a:r>
            <a:r>
              <a:rPr lang="en-US" altLang="vi-VN" sz="2800" dirty="0" smtClean="0">
                <a:solidFill>
                  <a:srgbClr val="FFFF00"/>
                </a:solidFill>
              </a:rPr>
              <a:t> </a:t>
            </a:r>
            <a:r>
              <a:rPr lang="en-US" altLang="vi-VN" sz="2800" dirty="0" err="1">
                <a:solidFill>
                  <a:srgbClr val="FFFF00"/>
                </a:solidFill>
              </a:rPr>
              <a:t>giải</a:t>
            </a:r>
            <a:r>
              <a:rPr lang="en-US" altLang="vi-VN" sz="2800" dirty="0">
                <a:solidFill>
                  <a:srgbClr val="FFFF00"/>
                </a:solidFill>
              </a:rPr>
              <a:t> </a:t>
            </a:r>
            <a:r>
              <a:rPr lang="en-US" altLang="vi-VN" sz="2800" dirty="0" err="1">
                <a:solidFill>
                  <a:srgbClr val="FFFF00"/>
                </a:solidFill>
              </a:rPr>
              <a:t>phương</a:t>
            </a:r>
            <a:r>
              <a:rPr lang="en-US" altLang="vi-VN" sz="2800" dirty="0">
                <a:solidFill>
                  <a:srgbClr val="FFFF00"/>
                </a:solidFill>
              </a:rPr>
              <a:t> </a:t>
            </a:r>
            <a:r>
              <a:rPr lang="en-US" altLang="vi-VN" sz="2800" dirty="0" err="1">
                <a:solidFill>
                  <a:srgbClr val="FFFF00"/>
                </a:solidFill>
              </a:rPr>
              <a:t>trình</a:t>
            </a:r>
            <a:r>
              <a:rPr lang="en-US" altLang="vi-VN" sz="2800" dirty="0">
                <a:solidFill>
                  <a:srgbClr val="FFFF00"/>
                </a:solidFill>
              </a:rPr>
              <a:t> </a:t>
            </a:r>
            <a:r>
              <a:rPr lang="en-US" altLang="vi-VN" sz="2800" dirty="0" err="1">
                <a:solidFill>
                  <a:srgbClr val="FFFF00"/>
                </a:solidFill>
              </a:rPr>
              <a:t>bậc</a:t>
            </a:r>
            <a:r>
              <a:rPr lang="en-US" altLang="vi-VN" sz="2800" dirty="0">
                <a:solidFill>
                  <a:srgbClr val="FFFF00"/>
                </a:solidFill>
              </a:rPr>
              <a:t> </a:t>
            </a:r>
            <a:r>
              <a:rPr lang="en-US" altLang="vi-VN" sz="2800" dirty="0" err="1">
                <a:solidFill>
                  <a:srgbClr val="FFFF00"/>
                </a:solidFill>
              </a:rPr>
              <a:t>hai</a:t>
            </a:r>
            <a:r>
              <a:rPr lang="en-US" altLang="vi-VN" sz="2800" dirty="0">
                <a:solidFill>
                  <a:srgbClr val="FFFF00"/>
                </a:solidFill>
              </a:rPr>
              <a:t> </a:t>
            </a:r>
            <a:r>
              <a:rPr lang="en-US" altLang="vi-VN" sz="2800" dirty="0" err="1">
                <a:solidFill>
                  <a:srgbClr val="FFFF00"/>
                </a:solidFill>
              </a:rPr>
              <a:t>khuyết</a:t>
            </a:r>
            <a:r>
              <a:rPr lang="en-US" altLang="vi-VN" sz="2800" dirty="0">
                <a:solidFill>
                  <a:srgbClr val="FFFF00"/>
                </a:solidFill>
              </a:rPr>
              <a:t> b (b = 0)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1764602" y="2775432"/>
                <a:ext cx="7818627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vi-VN" sz="2800" dirty="0" smtClean="0">
                    <a:solidFill>
                      <a:schemeClr val="bg1"/>
                    </a:solidFill>
                  </a:rPr>
                  <a:t>-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</a:rPr>
                  <a:t>Nếu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a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</a:rPr>
                  <a:t>và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c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</a:rPr>
                  <a:t>cùng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</a:rPr>
                  <a:t>dấu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  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vi-VN" sz="28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vi-VN" sz="28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vi-VN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vi-VN" sz="28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vi-VN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altLang="vi-VN" sz="2800" dirty="0" smtClean="0">
                    <a:solidFill>
                      <a:schemeClr val="bg1"/>
                    </a:solidFill>
                  </a:rPr>
                  <a:t>  pt </a:t>
                </a:r>
                <a:r>
                  <a:rPr lang="en-US" altLang="vi-VN" sz="2800" dirty="0" err="1">
                    <a:solidFill>
                      <a:schemeClr val="bg1"/>
                    </a:solidFill>
                  </a:rPr>
                  <a:t>vô</a:t>
                </a:r>
                <a:r>
                  <a:rPr lang="en-US" altLang="vi-VN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altLang="vi-VN" sz="2800" dirty="0" err="1">
                    <a:solidFill>
                      <a:schemeClr val="bg1"/>
                    </a:solidFill>
                  </a:rPr>
                  <a:t>nghiệm</a:t>
                </a:r>
                <a:r>
                  <a:rPr lang="en-US" altLang="vi-VN" sz="2800" dirty="0">
                    <a:solidFill>
                      <a:schemeClr val="bg1"/>
                    </a:solidFill>
                  </a:rPr>
                  <a:t>    </a:t>
                </a:r>
              </a:p>
            </p:txBody>
          </p:sp>
        </mc:Choice>
        <mc:Fallback xmlns="">
          <p:sp>
            <p:nvSpPr>
              <p:cNvPr id="15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4602" y="2775432"/>
                <a:ext cx="7818627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559" t="-11628" b="-31395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774127" y="3370511"/>
                <a:ext cx="9836848" cy="19443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altLang="vi-VN" sz="2800" dirty="0" smtClean="0">
                    <a:solidFill>
                      <a:schemeClr val="bg1"/>
                    </a:solidFill>
                  </a:rPr>
                  <a:t>-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</a:rPr>
                  <a:t>Nếu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a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</a:rPr>
                  <a:t>và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c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</a:rPr>
                  <a:t>trái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</a:rPr>
                  <a:t>dấu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  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vi-VN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vi-VN" sz="28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altLang="vi-VN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vi-VN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vi-VN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altLang="vi-VN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</a:rPr>
                  <a:t>pt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vi-VN" sz="2800" dirty="0" err="1">
                    <a:solidFill>
                      <a:schemeClr val="bg1"/>
                    </a:solidFill>
                  </a:rPr>
                  <a:t>có</a:t>
                </a:r>
                <a:r>
                  <a:rPr lang="en-US" altLang="vi-VN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altLang="vi-VN" sz="2800" dirty="0" err="1">
                    <a:solidFill>
                      <a:schemeClr val="bg1"/>
                    </a:solidFill>
                  </a:rPr>
                  <a:t>hai</a:t>
                </a:r>
                <a:r>
                  <a:rPr lang="en-US" altLang="vi-VN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altLang="vi-VN" sz="2800" dirty="0" err="1">
                    <a:solidFill>
                      <a:schemeClr val="bg1"/>
                    </a:solidFill>
                  </a:rPr>
                  <a:t>nghiệm</a:t>
                </a:r>
                <a:r>
                  <a:rPr lang="en-US" altLang="vi-VN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altLang="vi-VN" sz="2800" dirty="0" err="1">
                    <a:solidFill>
                      <a:schemeClr val="bg1"/>
                    </a:solidFill>
                  </a:rPr>
                  <a:t>phân</a:t>
                </a:r>
                <a:r>
                  <a:rPr lang="en-US" altLang="vi-VN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altLang="vi-VN" sz="2800" dirty="0" err="1">
                    <a:solidFill>
                      <a:schemeClr val="bg1"/>
                    </a:solidFill>
                  </a:rPr>
                  <a:t>biệt</a:t>
                </a:r>
                <a:r>
                  <a:rPr lang="en-US" altLang="vi-VN" sz="2800" dirty="0" smtClean="0">
                    <a:solidFill>
                      <a:schemeClr val="bg1"/>
                    </a:solidFill>
                  </a:rPr>
                  <a:t>: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altLang="vi-VN" sz="2800" dirty="0" smtClean="0">
                    <a:solidFill>
                      <a:schemeClr val="bg1"/>
                    </a:solidFill>
                  </a:rPr>
                  <a:t>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vi-VN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vi-VN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altLang="vi-VN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vi-VN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vi-VN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vi-VN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altLang="vi-VN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altLang="vi-VN" sz="2800" dirty="0" smtClean="0">
                    <a:solidFill>
                      <a:schemeClr val="bg1"/>
                    </a:solidFill>
                  </a:rPr>
                  <a:t> ;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vi-VN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vi-VN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vi-VN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vi-VN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vi-VN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vi-VN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vi-VN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altLang="vi-VN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endParaRPr lang="en-US" altLang="vi-VN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3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74127" y="3370511"/>
                <a:ext cx="9836848" cy="1944378"/>
              </a:xfrm>
              <a:prstGeom prst="rect">
                <a:avLst/>
              </a:prstGeom>
              <a:blipFill rotWithShape="0">
                <a:blip r:embed="rId3"/>
                <a:stretch>
                  <a:fillRect l="-1239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53628" y="1240761"/>
                <a:ext cx="31587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 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≠0)</m:t>
                      </m:r>
                    </m:oMath>
                  </m:oMathPara>
                </a14:m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628" y="1240761"/>
                <a:ext cx="3158750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40222" y="2153269"/>
                <a:ext cx="1926553" cy="5765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⇔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2800" b="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0222" y="2153269"/>
                <a:ext cx="1926553" cy="576504"/>
              </a:xfrm>
              <a:prstGeom prst="rect">
                <a:avLst/>
              </a:prstGeom>
              <a:blipFill rotWithShape="0">
                <a:blip r:embed="rId5"/>
                <a:stretch>
                  <a:fillRect l="-11392" t="-11579" b="-1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31810" y="1703807"/>
                <a:ext cx="205873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810" y="1703807"/>
                <a:ext cx="2058730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15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268" y="893475"/>
            <a:ext cx="9518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 (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SGK- tr.42)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4984" y="1620500"/>
            <a:ext cx="474573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a)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8 =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14984" y="2292351"/>
                <a:ext cx="4745736" cy="658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 </a:t>
                </a:r>
                <a:endParaRPr lang="en-US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984" y="2292351"/>
                <a:ext cx="4745736" cy="658835"/>
              </a:xfrm>
              <a:prstGeom prst="rect">
                <a:avLst/>
              </a:prstGeom>
              <a:blipFill rotWithShape="0">
                <a:blip r:embed="rId2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14984" y="2810511"/>
                <a:ext cx="4745736" cy="801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984" y="2810511"/>
                <a:ext cx="4745736" cy="801566"/>
              </a:xfrm>
              <a:prstGeom prst="rect">
                <a:avLst/>
              </a:prstGeom>
              <a:blipFill rotWithShape="0">
                <a:blip r:embed="rId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610350" y="1847048"/>
            <a:ext cx="24963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bg1"/>
                </a:solidFill>
              </a:rPr>
              <a:t>b</a:t>
            </a:r>
            <a:r>
              <a:rPr lang="en-US" sz="2800" b="1" dirty="0">
                <a:solidFill>
                  <a:schemeClr val="bg1"/>
                </a:solidFill>
              </a:rPr>
              <a:t>)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</a:t>
            </a:r>
            <a:r>
              <a:rPr lang="en-US" sz="2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 = 0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10350" y="2310451"/>
                <a:ext cx="2496312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4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350" y="2310451"/>
                <a:ext cx="2496312" cy="800219"/>
              </a:xfrm>
              <a:prstGeom prst="rect">
                <a:avLst/>
              </a:prstGeom>
              <a:blipFill rotWithShape="0">
                <a:blip r:embed="rId4"/>
                <a:stretch>
                  <a:fillRect t="-7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10350" y="2809847"/>
                <a:ext cx="2496312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 </a:t>
                </a:r>
              </a:p>
              <a:p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±2</m:t>
                    </m:r>
                  </m:oMath>
                </a14:m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350" y="2809847"/>
                <a:ext cx="2496312" cy="1231106"/>
              </a:xfrm>
              <a:prstGeom prst="rect">
                <a:avLst/>
              </a:prstGeom>
              <a:blipFill rotWithShape="0">
                <a:blip r:embed="rId5"/>
                <a:stretch>
                  <a:fillRect t="-5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68504" y="3811857"/>
                <a:ext cx="5429250" cy="996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Vậy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nghiệm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en-US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; </m:t>
                    </m:r>
                    <m:sSub>
                      <m:sSubPr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−</m:t>
                    </m:r>
                    <m:r>
                      <a:rPr lang="en-US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04" y="3811857"/>
                <a:ext cx="5429250" cy="996042"/>
              </a:xfrm>
              <a:prstGeom prst="rect">
                <a:avLst/>
              </a:prstGeom>
              <a:blipFill rotWithShape="0">
                <a:blip r:embed="rId6"/>
                <a:stretch>
                  <a:fillRect l="-2245" t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6297754" y="1810512"/>
            <a:ext cx="18288" cy="40599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610350" y="3811857"/>
                <a:ext cx="532544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Vậy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trình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nghiệm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; </m:t>
                    </m:r>
                    <m:sSub>
                      <m:sSubPr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−</m:t>
                    </m:r>
                    <m:r>
                      <a:rPr lang="en-US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350" y="3811857"/>
                <a:ext cx="5325442" cy="954107"/>
              </a:xfrm>
              <a:prstGeom prst="rect">
                <a:avLst/>
              </a:prstGeom>
              <a:blipFill rotWithShape="0">
                <a:blip r:embed="rId7"/>
                <a:stretch>
                  <a:fillRect l="-2288" t="-6369" r="-1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042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4248" y="1261872"/>
            <a:ext cx="9518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 (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SGK- tr.42)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50592" y="1967972"/>
            <a:ext cx="4745736" cy="66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c)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0,4x</a:t>
            </a:r>
            <a:r>
              <a:rPr lang="en-US" sz="2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 =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50592" y="2520184"/>
                <a:ext cx="4745736" cy="658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0,4x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- 1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592" y="2520184"/>
                <a:ext cx="4745736" cy="658835"/>
              </a:xfrm>
              <a:prstGeom prst="rect">
                <a:avLst/>
              </a:prstGeom>
              <a:blipFill rotWithShape="0">
                <a:blip r:embed="rId2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50592" y="3072396"/>
                <a:ext cx="4745736" cy="658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- 1 : 0,4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592" y="3072396"/>
                <a:ext cx="4745736" cy="658835"/>
              </a:xfrm>
              <a:prstGeom prst="rect">
                <a:avLst/>
              </a:prstGeom>
              <a:blipFill rotWithShape="0">
                <a:blip r:embed="rId3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514600" y="4176820"/>
                <a:ext cx="7150608" cy="1351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  <m:r>
                                <a:rPr lang="en-US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ì </m:t>
                              </m:r>
                              <m:sSup>
                                <m:sSupPr>
                                  <m:ctrlPr>
                                    <a:rPr lang="en-US" sz="28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  <m:sup>
                                  <m:r>
                                    <a:rPr lang="en-US" sz="2800" b="1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∀</m:t>
                              </m:r>
                              <m:r>
                                <a:rPr lang="en-US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𝐱</m:t>
                              </m:r>
                              <m:r>
                                <a:rPr lang="en-US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 b="1" dirty="0">
                                  <a:solidFill>
                                    <a:schemeClr val="bg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-2,5</m:t>
                              </m:r>
                              <m:r>
                                <a:rPr lang="en-US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176820"/>
                <a:ext cx="7150608" cy="135113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43734" y="3624608"/>
                <a:ext cx="4745736" cy="658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-2,5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734" y="3624608"/>
                <a:ext cx="4745736" cy="658835"/>
              </a:xfrm>
              <a:prstGeom prst="rect">
                <a:avLst/>
              </a:prstGeom>
              <a:blipFill rotWithShape="0">
                <a:blip r:embed="rId5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29584" y="4542580"/>
                <a:ext cx="715060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ph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ươ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ng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tr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ì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nh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ô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nghi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ệ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584" y="4542580"/>
                <a:ext cx="7150608" cy="7386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507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914400"/>
            <a:ext cx="9518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 (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SGK- tr.42)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86968" y="1551905"/>
                <a:ext cx="4745736" cy="1724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 2x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e) -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0,4x</a:t>
                </a:r>
                <a:r>
                  <a:rPr lang="en-US" sz="2800" b="1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+ 1,2x = 0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68" y="1551905"/>
                <a:ext cx="4745736" cy="1724896"/>
              </a:xfrm>
              <a:prstGeom prst="rect">
                <a:avLst/>
              </a:prstGeom>
              <a:blipFill rotWithShape="0">
                <a:blip r:embed="rId2"/>
                <a:stretch>
                  <a:fillRect l="-2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4325112" y="1620500"/>
            <a:ext cx="64008" cy="468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40696" y="1643126"/>
            <a:ext cx="73328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b="1" i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altLang="vi-VN" sz="2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b="1" i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altLang="vi-VN" sz="2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b="1" i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bậc</a:t>
            </a:r>
            <a:r>
              <a:rPr lang="en-US" altLang="vi-VN" sz="2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b="1" i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altLang="vi-VN" sz="2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b="1" i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khuyết</a:t>
            </a:r>
            <a:r>
              <a:rPr lang="en-US" altLang="vi-VN" sz="2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c </a:t>
            </a:r>
            <a:r>
              <a:rPr lang="en-US" altLang="vi-VN" sz="26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en-US" altLang="vi-VN" sz="2600" b="1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altLang="vi-VN" sz="26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b="1" i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altLang="vi-VN" sz="2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vi-VN" sz="26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 = 0 )</a:t>
            </a:r>
            <a:endParaRPr lang="vi-VN" altLang="vi-VN" sz="26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86647" y="2194037"/>
                <a:ext cx="3583545" cy="440633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𝐛𝐱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(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647" y="2194037"/>
                <a:ext cx="3583545" cy="4406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540696" y="2870227"/>
            <a:ext cx="19950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600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u="sng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600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:</a:t>
            </a:r>
            <a:endParaRPr lang="en-US" sz="2600" u="sng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78778" y="2915910"/>
                <a:ext cx="20743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778" y="2915910"/>
                <a:ext cx="2074350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60038" y="3399379"/>
                <a:ext cx="27502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ax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</m:d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038" y="3399379"/>
                <a:ext cx="2750240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43384" y="3866975"/>
                <a:ext cx="2466894" cy="958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 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𝑎𝑥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384" y="3866975"/>
                <a:ext cx="2466894" cy="9588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26262" y="4939883"/>
                <a:ext cx="2298321" cy="1369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=−</m:t>
                              </m:r>
                              <m:f>
                                <m:f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262" y="4939883"/>
                <a:ext cx="2298321" cy="13694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97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3" grpId="0"/>
      <p:bldP spid="4" grpId="0"/>
      <p:bldP spid="15" grpId="0"/>
      <p:bldP spid="6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3952" y="193991"/>
            <a:ext cx="9518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 (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SGK- tr.42)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14984" y="576033"/>
                <a:ext cx="4745736" cy="716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 2x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984" y="576033"/>
                <a:ext cx="4745736" cy="716158"/>
              </a:xfrm>
              <a:prstGeom prst="rect">
                <a:avLst/>
              </a:prstGeom>
              <a:blipFill rotWithShape="0">
                <a:blip r:embed="rId2"/>
                <a:stretch>
                  <a:fillRect l="-2699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14984" y="1115845"/>
                <a:ext cx="4745736" cy="85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+ 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e>
                    </m:d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984" y="1115845"/>
                <a:ext cx="4745736" cy="853439"/>
              </a:xfrm>
              <a:prstGeom prst="rect">
                <a:avLst/>
              </a:prstGeom>
              <a:blipFill rotWithShape="0">
                <a:blip r:embed="rId3"/>
                <a:stretch>
                  <a:fillRect b="-6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87688" y="1639959"/>
                <a:ext cx="3120288" cy="1530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"/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 + 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rad>
                            <m:r>
                              <a:rPr lang="en-US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88" y="1639959"/>
                <a:ext cx="3120288" cy="15306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7688" y="2457021"/>
                <a:ext cx="4745736" cy="21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"/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e>
                            <m:r>
                              <a:rPr lang="en-US" sz="2800" b="1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sz="28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 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88" y="2457021"/>
                <a:ext cx="4745736" cy="21465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2565" y="4703557"/>
                <a:ext cx="5767954" cy="1215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Vậy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hai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nghiệm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;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65" y="4703557"/>
                <a:ext cx="5767954" cy="1215204"/>
              </a:xfrm>
              <a:prstGeom prst="rect">
                <a:avLst/>
              </a:prstGeom>
              <a:blipFill rotWithShape="0">
                <a:blip r:embed="rId6"/>
                <a:stretch>
                  <a:fillRect l="-2220" t="-5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5980176" y="934112"/>
            <a:ext cx="0" cy="51923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99633" y="620340"/>
            <a:ext cx="474573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-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0,4x</a:t>
            </a:r>
            <a:r>
              <a:rPr lang="en-US" sz="2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+ 1,2x =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99633" y="1221509"/>
                <a:ext cx="4745736" cy="1559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x(-0,4x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1,2)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  <a:p>
                <a:pPr lvl="0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1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sz="2800" b="1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−0,4</m:t>
                            </m:r>
                            <m:r>
                              <m:rPr>
                                <m:nor/>
                              </m:rP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 + 1,2 = 0 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633" y="1221509"/>
                <a:ext cx="4745736" cy="1559017"/>
              </a:xfrm>
              <a:prstGeom prst="rect">
                <a:avLst/>
              </a:prstGeom>
              <a:blipFill rotWithShape="0">
                <a:blip r:embed="rId7"/>
                <a:stretch>
                  <a:fillRect t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08955" y="4908386"/>
                <a:ext cx="54833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Vậy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hai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nghiệm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;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955" y="4908386"/>
                <a:ext cx="5483396" cy="954107"/>
              </a:xfrm>
              <a:prstGeom prst="rect">
                <a:avLst/>
              </a:prstGeom>
              <a:blipFill rotWithShape="0">
                <a:blip r:embed="rId8"/>
                <a:stretch>
                  <a:fillRect l="-2222" t="-6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29487" y="2821689"/>
                <a:ext cx="4745736" cy="1051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1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sz="28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−0,4</m:t>
                            </m:r>
                            <m:r>
                              <m:rPr>
                                <m:nor/>
                              </m:rP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 = −1,2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487" y="2821689"/>
                <a:ext cx="4745736" cy="105118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229487" y="3961063"/>
                <a:ext cx="4745736" cy="1051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1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sz="28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e>
                            <m: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487" y="3961063"/>
                <a:ext cx="4745736" cy="105118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1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  <p:bldP spid="12" grpId="0"/>
      <p:bldP spid="1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19500" y="609600"/>
                <a:ext cx="4177041" cy="755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𝐞</m:t>
                      </m:r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32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𝟐𝐱</m:t>
                      </m:r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3200" b="1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0" y="609600"/>
                <a:ext cx="4177041" cy="755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10812" y="1365000"/>
                <a:ext cx="3548472" cy="6713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⇔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𝟒𝐱</m:t>
                        </m:r>
                      </m:e>
                      <m:sup>
                        <m:r>
                          <a:rPr lang="en-US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𝟏𝟐𝐱</m:t>
                    </m:r>
                    <m:r>
                      <a:rPr lang="en-US" sz="3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812" y="1365000"/>
                <a:ext cx="3548472" cy="671338"/>
              </a:xfrm>
              <a:prstGeom prst="rect">
                <a:avLst/>
              </a:prstGeom>
              <a:blipFill rotWithShape="0">
                <a:blip r:embed="rId3"/>
                <a:stretch>
                  <a:fillRect l="-7045" b="-3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84061" y="2120400"/>
                <a:ext cx="3764620" cy="659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⇔ 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e>
                    </m:d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200" b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61" y="2120400"/>
                <a:ext cx="3764620" cy="659155"/>
              </a:xfrm>
              <a:prstGeom prst="rect">
                <a:avLst/>
              </a:prstGeom>
              <a:blipFill rotWithShape="0">
                <a:blip r:embed="rId4"/>
                <a:stretch>
                  <a:fillRect l="-6472" b="-34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102854" y="3009362"/>
                <a:ext cx="4745736" cy="1188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1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sz="32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32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e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𝟏𝟐</m:t>
                            </m:r>
                            <m:r>
                              <m:rPr>
                                <m:nor/>
                              </m:rPr>
                              <a:rPr lang="en-US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 b="1" dirty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= </m:t>
                            </m:r>
                            <m:r>
                              <a:rPr lang="en-US" sz="3200" b="1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854" y="3009362"/>
                <a:ext cx="4745736" cy="11882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184061" y="4423917"/>
                <a:ext cx="4745736" cy="1051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1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sz="28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0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e>
                            <m: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sz="2800" b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61" y="4423917"/>
                <a:ext cx="4745736" cy="105118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2724" y="4679314"/>
            <a:ext cx="7965440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Giáo viên: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Nghiêm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Lê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Châu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Giang</a:t>
            </a:r>
            <a:endParaRPr lang="vi-VN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Trường THCS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</a:t>
            </a:r>
            <a:r>
              <a:rPr lang="vi-VN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Quận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Tây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Hồ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6" name="TextBox 5"/>
          <p:cNvSpPr txBox="1"/>
          <p:nvPr/>
        </p:nvSpPr>
        <p:spPr>
          <a:xfrm>
            <a:off x="315722" y="1265936"/>
            <a:ext cx="11636248" cy="182492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LUYỆN TẬP</a:t>
            </a:r>
          </a:p>
          <a:p>
            <a:pPr algn="ctr">
              <a:lnSpc>
                <a:spcPct val="150000"/>
              </a:lnSpc>
            </a:pPr>
            <a:r>
              <a:rPr lang="vi-VN" sz="4000" b="1" dirty="0" smtClean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PHƯƠNG TRÌNH BẬC HAI MỘT ẨN</a:t>
            </a:r>
            <a:endParaRPr lang="en-US" sz="4800" b="1" dirty="0">
              <a:solidFill>
                <a:srgbClr val="FFFF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0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7354" y="1346156"/>
            <a:ext cx="9518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 (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SGK- tr.43)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Cho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84545" y="2069697"/>
                <a:ext cx="4525680" cy="1559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32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=−2 </m:t>
                      </m:r>
                    </m:oMath>
                  </m:oMathPara>
                </a14:m>
                <a:endParaRPr lang="en-US" sz="3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3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32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sty m:val="p"/>
                      </m:rPr>
                      <a:rPr lang="en-US" sz="32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32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                                        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545" y="2069697"/>
                <a:ext cx="4525680" cy="155965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87354" y="3436678"/>
            <a:ext cx="10596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vế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vế</a:t>
            </a:r>
            <a:r>
              <a:rPr lang="en-US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0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7483" y="1948395"/>
                <a:ext cx="5440081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+2.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….  + … =−2+ … </m:t>
                      </m:r>
                    </m:oMath>
                  </m:oMathPara>
                </a14:m>
                <a:endParaRPr lang="en-US" sz="2800" dirty="0" smtClean="0"/>
              </a:p>
              <a:p>
                <a:r>
                  <a:rPr lang="en-US" dirty="0" smtClean="0"/>
                  <a:t>                              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83" y="1948395"/>
                <a:ext cx="5440081" cy="80021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90002" y="610554"/>
            <a:ext cx="9518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 (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SGK- tr.43)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35251" y="1927029"/>
                <a:ext cx="467340" cy="53296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US" sz="28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251" y="1927029"/>
                <a:ext cx="467340" cy="5329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998132" y="1896275"/>
            <a:ext cx="37409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4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13466" y="1904894"/>
                <a:ext cx="467340" cy="53296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US" sz="28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466" y="1904894"/>
                <a:ext cx="467340" cy="5329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-724004" y="2130395"/>
            <a:ext cx="3028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77484" y="1371158"/>
                <a:ext cx="3028013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=−2 </m:t>
                    </m:r>
                  </m:oMath>
                </a14:m>
                <a:endParaRPr lang="en-US" sz="2800" dirty="0" smtClean="0"/>
              </a:p>
              <a:p>
                <a:r>
                  <a:rPr lang="en-US" dirty="0" smtClean="0"/>
                  <a:t>                                           </a:t>
                </a:r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84" y="1371158"/>
                <a:ext cx="3028013" cy="8002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71446" y="2600994"/>
                <a:ext cx="32735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sz="2800" b="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</m:d>
                      </m:e>
                      <m:sup>
                        <m:r>
                          <a:rPr lang="en-US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=14</m:t>
                    </m:r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46" y="2600994"/>
                <a:ext cx="3273552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86984" y="3553831"/>
            <a:ext cx="30280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endParaRPr lang="en-US" sz="2800" dirty="0" smtClean="0"/>
          </a:p>
          <a:p>
            <a:r>
              <a:rPr lang="en-US" dirty="0" smtClean="0"/>
              <a:t>                                        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77483" y="4213072"/>
                <a:ext cx="6427633" cy="117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+2.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 … + … =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 … </m:t>
                      </m:r>
                    </m:oMath>
                  </m:oMathPara>
                </a14:m>
                <a:endParaRPr lang="en-US" sz="2800" dirty="0" smtClean="0"/>
              </a:p>
              <a:p>
                <a:r>
                  <a:rPr lang="en-US" dirty="0" smtClean="0"/>
                  <a:t>                              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83" y="4213072"/>
                <a:ext cx="6427633" cy="117878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71446" y="5130246"/>
                <a:ext cx="3273552" cy="69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46" y="5130246"/>
                <a:ext cx="3273552" cy="6998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971446" y="3553831"/>
                <a:ext cx="2464201" cy="702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sty m:val="p"/>
                      </m:rPr>
                      <a:rPr lang="en-US" sz="28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8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46" y="3553831"/>
                <a:ext cx="2464201" cy="70288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91685" y="4407714"/>
                <a:ext cx="467340" cy="53296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28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685" y="4407714"/>
                <a:ext cx="467340" cy="53296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934123" y="4377692"/>
            <a:ext cx="37409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237966" y="4407714"/>
                <a:ext cx="467340" cy="53296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28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66" y="4407714"/>
                <a:ext cx="467340" cy="53296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7296564" y="720772"/>
            <a:ext cx="3023339" cy="2568633"/>
            <a:chOff x="3768990" y="3925907"/>
            <a:chExt cx="3023339" cy="2568633"/>
          </a:xfrm>
          <a:solidFill>
            <a:srgbClr val="00B0F0"/>
          </a:solidFill>
        </p:grpSpPr>
        <p:sp>
          <p:nvSpPr>
            <p:cNvPr id="27" name="Explosion 1 26"/>
            <p:cNvSpPr/>
            <p:nvPr/>
          </p:nvSpPr>
          <p:spPr>
            <a:xfrm>
              <a:off x="3768990" y="3925907"/>
              <a:ext cx="3023339" cy="2568633"/>
            </a:xfrm>
            <a:prstGeom prst="irregularSeal1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4224747" y="4888971"/>
                  <a:ext cx="2339808" cy="503599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32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𝐀</m:t>
                                </m:r>
                                <m:d>
                                  <m:dPr>
                                    <m:ctrlPr>
                                      <a:rPr lang="en-US" sz="3200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200" b="1" i="0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32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</m:oMath>
                    </m:oMathPara>
                  </a14:m>
                  <a:endParaRPr lang="en-US" sz="3200" b="1" dirty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4747" y="4888971"/>
                  <a:ext cx="2339808" cy="50359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25811" y="3208980"/>
                <a:ext cx="6756689" cy="1642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Trong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đó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d>
                              <m:dPr>
                                <m:ctrlPr>
                                  <a:rPr lang="en-US" sz="28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en-US" sz="2800" b="0" i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800" b="0" i="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c</m:t>
                            </m:r>
                            <m:r>
                              <m:rPr>
                                <m:nor/>
                              </m:rPr>
                              <a:rPr lang="en-US" sz="2800" b="0" i="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ó </m:t>
                            </m:r>
                            <m:r>
                              <m:rPr>
                                <m:nor/>
                              </m:rPr>
                              <a:rPr lang="en-US" sz="2800" b="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d</m:t>
                            </m:r>
                            <m:r>
                              <m:rPr>
                                <m:nor/>
                              </m:rPr>
                              <a:rPr lang="en-US" sz="2800" b="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ạ</m:t>
                            </m:r>
                            <m:r>
                              <m:rPr>
                                <m:nor/>
                              </m:rPr>
                              <a:rPr lang="en-US" sz="2800" b="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ng</m:t>
                            </m:r>
                            <m:r>
                              <m:rPr>
                                <m:nor/>
                              </m:rPr>
                              <a:rPr lang="en-US" sz="2800" b="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800" b="0" i="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d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en-US" sz="2800" b="0" i="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en-US" sz="2800" b="0" i="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 </m:t>
                            </m:r>
                            <m:r>
                              <a:rPr lang="en-US" sz="2800" b="0" i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lang="en-US" sz="2800" b="0" i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≠0)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m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l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à 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ằ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ng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80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sz="280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ố    </m:t>
                            </m:r>
                            <m:r>
                              <m:rPr>
                                <m:nor/>
                              </m:rPr>
                              <a:rPr lang="en-US" sz="2800" b="0" dirty="0" smtClean="0">
                                <a:solidFill>
                                  <a:srgbClr val="FFFF00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            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              </a:t>
                </a:r>
                <a:endParaRPr lang="en-US" sz="28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811" y="3208980"/>
                <a:ext cx="6756689" cy="1642309"/>
              </a:xfrm>
              <a:prstGeom prst="rect">
                <a:avLst/>
              </a:prstGeom>
              <a:blipFill rotWithShape="0">
                <a:blip r:embed="rId13"/>
                <a:stretch>
                  <a:fillRect l="-1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143500" y="592664"/>
                <a:ext cx="5838825" cy="5959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</m:e>
                        <m:sup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0" y="592664"/>
                <a:ext cx="5838825" cy="5959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79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  <p:bldP spid="11" grpId="0" animBg="1"/>
      <p:bldP spid="15" grpId="0"/>
      <p:bldP spid="19" grpId="0"/>
      <p:bldP spid="20" grpId="0"/>
      <p:bldP spid="16" grpId="0" animBg="1"/>
      <p:bldP spid="17" grpId="0" animBg="1"/>
      <p:bldP spid="22" grpId="0" animBg="1"/>
      <p:bldP spid="29" grpId="0"/>
      <p:bldP spid="4" grpId="0" animBg="1"/>
      <p:bldP spid="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74" name="TextBox 1"/>
              <p:cNvSpPr txBox="1">
                <a:spLocks noChangeArrowheads="1"/>
              </p:cNvSpPr>
              <p:nvPr/>
            </p:nvSpPr>
            <p:spPr bwMode="auto">
              <a:xfrm>
                <a:off x="1319023" y="584808"/>
                <a:ext cx="10981181" cy="2031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vi-VN" sz="2800" u="sng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Bài</a:t>
                </a:r>
                <a:r>
                  <a:rPr lang="en-US" altLang="vi-VN" sz="2800" u="sng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14 ( SGK- tr. 43)</a:t>
                </a:r>
                <a:r>
                  <a:rPr lang="en-US" altLang="vi-VN" sz="2800" dirty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altLang="vi-VN" sz="28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Hãy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altLang="vi-VN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en-US" altLang="vi-VN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altLang="vi-VN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vi-VN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vi-VN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endParaRPr lang="en-US" altLang="vi-VN" sz="2800" b="0" dirty="0" smtClean="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theo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các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bước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như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ví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3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trong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bài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học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vi-VN" altLang="vi-VN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5074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19023" y="584808"/>
                <a:ext cx="10981181" cy="2031325"/>
              </a:xfrm>
              <a:prstGeom prst="rect">
                <a:avLst/>
              </a:prstGeom>
              <a:blipFill rotWithShape="0">
                <a:blip r:embed="rId3"/>
                <a:stretch>
                  <a:fillRect l="-1110" b="-3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36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74" name="TextBox 1"/>
              <p:cNvSpPr txBox="1">
                <a:spLocks noChangeArrowheads="1"/>
              </p:cNvSpPr>
              <p:nvPr/>
            </p:nvSpPr>
            <p:spPr bwMode="auto">
              <a:xfrm>
                <a:off x="433198" y="213333"/>
                <a:ext cx="1098118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vi-VN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Bài</a:t>
                </a:r>
                <a:r>
                  <a:rPr lang="en-US" altLang="vi-VN" sz="2800" dirty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14 ( SGK- tr. 43). 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altLang="vi-VN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altLang="vi-VN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vi-VN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en-US" altLang="vi-VN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altLang="vi-VN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vi-VN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vi-VN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US" altLang="vi-VN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vi-VN" altLang="vi-VN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5074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198" y="213333"/>
                <a:ext cx="10981181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1110" t="-12791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49904" y="751511"/>
            <a:ext cx="3178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2800" b="1" u="sng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altLang="en-US" sz="2800" b="1" u="sng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u="sng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altLang="en-US" sz="28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u="sng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vi-VN" altLang="en-US" sz="2800" b="1" u="sng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521385" y="1833383"/>
            <a:ext cx="3902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dirty="0" smtClean="0">
                <a:solidFill>
                  <a:schemeClr val="bg1"/>
                </a:solidFill>
              </a:rPr>
              <a:t>(</a:t>
            </a:r>
            <a:r>
              <a:rPr lang="en-US" altLang="vi-VN" sz="2400" dirty="0" err="1" smtClean="0">
                <a:solidFill>
                  <a:schemeClr val="bg1"/>
                </a:solidFill>
              </a:rPr>
              <a:t>Chuyển</a:t>
            </a:r>
            <a:r>
              <a:rPr lang="en-US" altLang="vi-VN" sz="2400" dirty="0" smtClean="0">
                <a:solidFill>
                  <a:schemeClr val="bg1"/>
                </a:solidFill>
              </a:rPr>
              <a:t> </a:t>
            </a:r>
            <a:r>
              <a:rPr lang="en-US" altLang="vi-VN" sz="2400" dirty="0">
                <a:solidFill>
                  <a:schemeClr val="bg1"/>
                </a:solidFill>
              </a:rPr>
              <a:t>2 sang </a:t>
            </a:r>
            <a:r>
              <a:rPr lang="en-US" altLang="vi-VN" sz="2400" dirty="0" err="1">
                <a:solidFill>
                  <a:schemeClr val="bg1"/>
                </a:solidFill>
              </a:rPr>
              <a:t>vế</a:t>
            </a:r>
            <a:r>
              <a:rPr lang="en-US" altLang="vi-VN" sz="2400" dirty="0">
                <a:solidFill>
                  <a:schemeClr val="bg1"/>
                </a:solidFill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</a:rPr>
              <a:t>phải</a:t>
            </a:r>
            <a:r>
              <a:rPr lang="en-US" altLang="vi-VN" sz="2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529744" y="2431918"/>
            <a:ext cx="50000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400" dirty="0" smtClean="0">
                <a:solidFill>
                  <a:schemeClr val="bg1"/>
                </a:solidFill>
              </a:rPr>
              <a:t>(Chia </a:t>
            </a:r>
            <a:r>
              <a:rPr lang="en-US" altLang="vi-VN" sz="2400" dirty="0" err="1">
                <a:solidFill>
                  <a:schemeClr val="bg1"/>
                </a:solidFill>
              </a:rPr>
              <a:t>hai</a:t>
            </a:r>
            <a:r>
              <a:rPr lang="en-US" altLang="vi-VN" sz="2400" dirty="0">
                <a:solidFill>
                  <a:schemeClr val="bg1"/>
                </a:solidFill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</a:rPr>
              <a:t>vế</a:t>
            </a:r>
            <a:r>
              <a:rPr lang="en-US" altLang="vi-VN" sz="2400" dirty="0">
                <a:solidFill>
                  <a:schemeClr val="bg1"/>
                </a:solidFill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</a:rPr>
              <a:t>của</a:t>
            </a:r>
            <a:r>
              <a:rPr lang="en-US" altLang="vi-VN" sz="2400" dirty="0">
                <a:solidFill>
                  <a:schemeClr val="bg1"/>
                </a:solidFill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</a:rPr>
              <a:t>phương</a:t>
            </a:r>
            <a:r>
              <a:rPr lang="en-US" altLang="vi-VN" sz="2400" dirty="0">
                <a:solidFill>
                  <a:schemeClr val="bg1"/>
                </a:solidFill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</a:rPr>
              <a:t>trình</a:t>
            </a:r>
            <a:r>
              <a:rPr lang="en-US" altLang="vi-VN" sz="2400" dirty="0">
                <a:solidFill>
                  <a:schemeClr val="bg1"/>
                </a:solidFill>
              </a:rPr>
              <a:t> </a:t>
            </a:r>
            <a:r>
              <a:rPr lang="en-US" altLang="vi-VN" sz="2400" dirty="0" err="1">
                <a:solidFill>
                  <a:schemeClr val="bg1"/>
                </a:solidFill>
              </a:rPr>
              <a:t>cho</a:t>
            </a:r>
            <a:r>
              <a:rPr lang="en-US" altLang="vi-VN" sz="2400" dirty="0">
                <a:solidFill>
                  <a:schemeClr val="bg1"/>
                </a:solidFill>
              </a:rPr>
              <a:t>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39546" y="1366440"/>
                <a:ext cx="27778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altLang="vi-VN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vi-VN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vi-VN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vi-VN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altLang="vi-VN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vi-VN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US" altLang="vi-VN" sz="2800" dirty="0">
                    <a:solidFill>
                      <a:schemeClr val="bg1"/>
                    </a:solidFill>
                  </a:rPr>
                  <a:t> 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546" y="1366440"/>
                <a:ext cx="2777812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56449" y="1853026"/>
                <a:ext cx="35195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altLang="vi-VN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vi-VN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vi-VN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vi-VN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vi-VN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vi-VN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altLang="vi-VN" sz="2800" dirty="0">
                    <a:solidFill>
                      <a:schemeClr val="bg1"/>
                    </a:solidFill>
                  </a:rPr>
                  <a:t> 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449" y="1853026"/>
                <a:ext cx="3519553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01832" y="2214522"/>
                <a:ext cx="3223510" cy="815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28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832" y="2214522"/>
                <a:ext cx="3223510" cy="8154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97937" y="3233621"/>
                <a:ext cx="4873194" cy="615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+2.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   …=−1+ … 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937" y="3233621"/>
                <a:ext cx="4873194" cy="6154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628452" y="3118327"/>
                <a:ext cx="666354" cy="846011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452" y="3118327"/>
                <a:ext cx="666354" cy="84601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27658" y="3138707"/>
                <a:ext cx="666354" cy="846011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658" y="3138707"/>
                <a:ext cx="666354" cy="84601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51059" y="4199817"/>
                <a:ext cx="2882392" cy="1053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⇔</m:t>
                          </m:r>
                          <m:d>
                            <m:dPr>
                              <m:ctrlP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059" y="4199817"/>
                <a:ext cx="2882392" cy="105323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94513" y="4026404"/>
                <a:ext cx="2611997" cy="1461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513" y="4026404"/>
                <a:ext cx="2611997" cy="14618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82965" y="4039821"/>
                <a:ext cx="3545714" cy="1461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800" b="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num>
                              <m:den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800" b="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=−2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965" y="4039821"/>
                <a:ext cx="3545714" cy="14618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467382" y="5665572"/>
                <a:ext cx="8495767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Vậy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hai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nghiệm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−1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;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=−2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382" y="5665572"/>
                <a:ext cx="8495767" cy="700705"/>
              </a:xfrm>
              <a:prstGeom prst="rect">
                <a:avLst/>
              </a:prstGeom>
              <a:blipFill rotWithShape="0">
                <a:blip r:embed="rId13"/>
                <a:stretch>
                  <a:fillRect l="-1508" b="-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89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3" grpId="0"/>
      <p:bldP spid="29" grpId="0"/>
      <p:bldP spid="4" grpId="0"/>
      <p:bldP spid="5" grpId="0"/>
      <p:bldP spid="31" grpId="0" animBg="1"/>
      <p:bldP spid="32" grpId="0" animBg="1"/>
      <p:bldP spid="6" grpId="0"/>
      <p:bldP spid="8" grpId="0"/>
      <p:bldP spid="9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6946710" y="4107430"/>
            <a:ext cx="1418526" cy="11450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82028" y="3895344"/>
            <a:ext cx="1188720" cy="182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123176" y="2564892"/>
            <a:ext cx="1124712" cy="6766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/>
          </p:nvPr>
        </p:nvGraphicFramePr>
        <p:xfrm>
          <a:off x="365760" y="402336"/>
          <a:ext cx="6830568" cy="4946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238744" y="1949196"/>
            <a:ext cx="3438144" cy="11338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70748" y="3375660"/>
            <a:ext cx="3406140" cy="11338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270748" y="4800600"/>
            <a:ext cx="3406140" cy="11338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65236" y="3645765"/>
                <a:ext cx="36417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 smtClean="0">
                    <a:solidFill>
                      <a:srgbClr val="FFFF00"/>
                    </a:solidFill>
                  </a:rPr>
                  <a:t>ax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bx = 0</a:t>
                </a:r>
                <a:r>
                  <a:rPr lang="en-US" sz="2400" b="1" dirty="0" smtClean="0">
                    <a:solidFill>
                      <a:srgbClr val="FFFF00"/>
                    </a:solidFill>
                  </a:rPr>
                  <a:t> 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(a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236" y="3645765"/>
                <a:ext cx="3641774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508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365236" y="2285291"/>
                <a:ext cx="36816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>
                    <a:solidFill>
                      <a:srgbClr val="FFFF00"/>
                    </a:solidFill>
                  </a:rPr>
                  <a:t>a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c = 0</a:t>
                </a:r>
                <a:r>
                  <a:rPr lang="en-US" sz="24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 (a</a:t>
                </a:r>
                <a14:m>
                  <m:oMath xmlns:m="http://schemas.openxmlformats.org/officeDocument/2006/math"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236" y="2285291"/>
                <a:ext cx="3681613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2483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238744" y="5081885"/>
                <a:ext cx="43669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>
                    <a:solidFill>
                      <a:srgbClr val="FFFF00"/>
                    </a:solidFill>
                  </a:rPr>
                  <a:t>a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bx + c = 0 </a:t>
                </a:r>
                <a:r>
                  <a:rPr lang="en-US" sz="24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(a </a:t>
                </a:r>
                <a14:m>
                  <m:oMath xmlns:m="http://schemas.openxmlformats.org/officeDocument/2006/math"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8744" y="5081885"/>
                <a:ext cx="4366976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2235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9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6571" y="651510"/>
            <a:ext cx="5340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HƯỚNG DẪN VỀ NHÀ</a:t>
            </a:r>
            <a:endParaRPr lang="en-US" sz="3200" b="1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7031" y="3210330"/>
                <a:ext cx="10552176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- BTVN: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       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Cho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𝟐𝐱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− 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tham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số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          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Tìm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các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giá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trị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của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m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để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vô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nghiệm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? </a:t>
                </a:r>
                <a:endParaRPr lang="en-US" sz="28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31" y="3210330"/>
                <a:ext cx="10552176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1155" t="-3691" b="-4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37031" y="1498854"/>
            <a:ext cx="10290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bậc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ẩn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a, b, c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032" y="2546223"/>
            <a:ext cx="11250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 = 0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= 0)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2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1912" y="-107963"/>
                <a:ext cx="10552176" cy="1373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3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𝟐𝐱</m:t>
                      </m:r>
                      <m:r>
                        <a:rPr lang="en-US" sz="3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US" sz="3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3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3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12" y="-107963"/>
                <a:ext cx="10552176" cy="13730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581502" y="1617869"/>
            <a:ext cx="4365396" cy="3675332"/>
            <a:chOff x="3768990" y="3925907"/>
            <a:chExt cx="3023339" cy="2568633"/>
          </a:xfrm>
        </p:grpSpPr>
        <p:sp>
          <p:nvSpPr>
            <p:cNvPr id="5" name="Explosion 1 4"/>
            <p:cNvSpPr/>
            <p:nvPr/>
          </p:nvSpPr>
          <p:spPr>
            <a:xfrm>
              <a:off x="3768990" y="3925907"/>
              <a:ext cx="3023339" cy="2568633"/>
            </a:xfrm>
            <a:prstGeom prst="irregularSeal1">
              <a:avLst/>
            </a:prstGeom>
            <a:solidFill>
              <a:srgbClr val="0070C0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351407" y="4888971"/>
                  <a:ext cx="1706311" cy="39596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d>
                                <m:dPr>
                                  <m:ctrlPr>
                                    <a:rPr lang="en-US" sz="36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b="1" i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36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US" sz="3600" b="1" dirty="0" smtClean="0">
                      <a:solidFill>
                        <a:srgbClr val="FFFF00"/>
                      </a:solidFill>
                    </a:rPr>
                    <a:t> m</a:t>
                  </a:r>
                  <a:endParaRPr lang="en-US" sz="36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1407" y="4888971"/>
                  <a:ext cx="1706311" cy="39596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21739" r="-9136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75169" y="5321776"/>
                <a:ext cx="7330855" cy="1190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FF00"/>
                    </a:solidFill>
                  </a:rPr>
                  <a:t>Trong </a:t>
                </a:r>
                <a:r>
                  <a:rPr lang="en-US" sz="3200" dirty="0" err="1" smtClean="0">
                    <a:solidFill>
                      <a:srgbClr val="FFFF00"/>
                    </a:solidFill>
                  </a:rPr>
                  <a:t>đó</a:t>
                </a:r>
                <a:r>
                  <a:rPr lang="en-US" sz="3200" dirty="0" smtClean="0">
                    <a:solidFill>
                      <a:srgbClr val="FFFF00"/>
                    </a:solidFill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d>
                              <m:dPr>
                                <m:ctrlPr>
                                  <a:rPr lang="en-US" sz="32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en-US" sz="3200" b="0" i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ó 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ạ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ng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dx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+ 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m:rPr>
                                <m:nor/>
                              </m:rPr>
                              <a:rPr lang="en-US" sz="32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≠0)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srgbClr val="FFFF00"/>
                                </a:solidFill>
                              </a:rPr>
                              <m:t>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srgbClr val="FFFF00"/>
                                </a:solidFill>
                              </a:rPr>
                              <m:t>m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srgbClr val="FFFF00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srgbClr val="FFFF00"/>
                                </a:solidFill>
                              </a:rPr>
                              <m:t>l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srgbClr val="FFFF00"/>
                                </a:solidFill>
                              </a:rPr>
                              <m:t>à 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srgbClr val="FFFF00"/>
                                </a:solidFill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srgbClr val="FFFF00"/>
                                </a:solidFill>
                              </a:rPr>
                              <m:t>ằ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srgbClr val="FFFF00"/>
                                </a:solidFill>
                              </a:rPr>
                              <m:t>ng</m:t>
                            </m:r>
                            <m:r>
                              <m:rPr>
                                <m:nor/>
                              </m:rPr>
                              <a:rPr lang="en-US" sz="3200" dirty="0" smtClean="0">
                                <a:solidFill>
                                  <a:srgbClr val="FFFF00"/>
                                </a:solidFill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3200" b="0" i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a:rPr lang="en-US" sz="3200" b="0" i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ố                    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 smtClean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169" y="5321776"/>
                <a:ext cx="7330855" cy="1190839"/>
              </a:xfrm>
              <a:prstGeom prst="rect">
                <a:avLst/>
              </a:prstGeom>
              <a:blipFill rotWithShape="0">
                <a:blip r:embed="rId4"/>
                <a:stretch>
                  <a:fillRect l="-2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own Arrow 7"/>
          <p:cNvSpPr/>
          <p:nvPr/>
        </p:nvSpPr>
        <p:spPr>
          <a:xfrm>
            <a:off x="5381606" y="1213472"/>
            <a:ext cx="727088" cy="101537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8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Kết quả hình ảnh cho logo sở giáo dục hà nộ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484" y="442340"/>
            <a:ext cx="2806065" cy="280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" name="TextBox 6"/>
          <p:cNvSpPr txBox="1"/>
          <p:nvPr/>
        </p:nvSpPr>
        <p:spPr>
          <a:xfrm>
            <a:off x="270002" y="3230106"/>
            <a:ext cx="11636248" cy="184665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800" b="1" dirty="0" smtClean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MÔN TOÁN 9</a:t>
            </a:r>
            <a:endParaRPr lang="en-US" sz="3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6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7082028" y="4443862"/>
            <a:ext cx="1283208" cy="8086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82028" y="3895344"/>
            <a:ext cx="1188720" cy="182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082028" y="2564892"/>
            <a:ext cx="1165860" cy="895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10716783"/>
              </p:ext>
            </p:extLst>
          </p:nvPr>
        </p:nvGraphicFramePr>
        <p:xfrm>
          <a:off x="365760" y="402336"/>
          <a:ext cx="6830568" cy="4946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238744" y="1949196"/>
            <a:ext cx="3438144" cy="11338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70748" y="3375660"/>
            <a:ext cx="3406140" cy="11338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270748" y="4800600"/>
            <a:ext cx="3406140" cy="11338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85155" y="3645267"/>
                <a:ext cx="36417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 smtClean="0">
                    <a:solidFill>
                      <a:srgbClr val="FFFF00"/>
                    </a:solidFill>
                  </a:rPr>
                  <a:t>ax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bx = 0</a:t>
                </a:r>
                <a:r>
                  <a:rPr lang="en-US" sz="2400" b="1" dirty="0" smtClean="0">
                    <a:solidFill>
                      <a:srgbClr val="FFFF00"/>
                    </a:solidFill>
                  </a:rPr>
                  <a:t> 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(a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155" y="3645267"/>
                <a:ext cx="3641774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680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365236" y="2285291"/>
                <a:ext cx="36816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>
                    <a:solidFill>
                      <a:srgbClr val="FFFF00"/>
                    </a:solidFill>
                  </a:rPr>
                  <a:t>a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c = 0</a:t>
                </a:r>
                <a:r>
                  <a:rPr lang="en-US" sz="24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 (a</a:t>
                </a:r>
                <a14:m>
                  <m:oMath xmlns:m="http://schemas.openxmlformats.org/officeDocument/2006/math"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236" y="2285291"/>
                <a:ext cx="3681613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2483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270748" y="5130812"/>
                <a:ext cx="43669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>
                    <a:solidFill>
                      <a:srgbClr val="FFFF00"/>
                    </a:solidFill>
                  </a:rPr>
                  <a:t>a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bx + c = 0 </a:t>
                </a:r>
                <a:r>
                  <a:rPr lang="en-US" sz="24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(a </a:t>
                </a:r>
                <a14:m>
                  <m:oMath xmlns:m="http://schemas.openxmlformats.org/officeDocument/2006/math"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748" y="5130812"/>
                <a:ext cx="4366976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2235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45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" grpId="0" animBg="1"/>
      <p:bldP spid="9" grpId="0" animBg="1"/>
      <p:bldP spid="10" grpId="0" animBg="1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89432" y="1971903"/>
                <a:ext cx="11636248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800" b="1" dirty="0" smtClean="0">
                    <a:solidFill>
                      <a:schemeClr val="bg1"/>
                    </a:solidFill>
                  </a:rPr>
                  <a:t>Phương trình bậc hai một ẩn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vi-VN" sz="2800" b="1" dirty="0" smtClean="0">
                    <a:solidFill>
                      <a:schemeClr val="bg1"/>
                    </a:solidFill>
                  </a:rPr>
                  <a:t>(nói gọn là phương trình bậc hai) </a:t>
                </a:r>
                <a:endParaRPr lang="en-US" sz="2800" b="1" dirty="0" smtClean="0">
                  <a:solidFill>
                    <a:schemeClr val="bg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800" b="1" dirty="0" smtClean="0">
                    <a:solidFill>
                      <a:schemeClr val="bg1"/>
                    </a:solidFill>
                  </a:rPr>
                  <a:t>là phương trình có dạng:   </a:t>
                </a:r>
                <a:r>
                  <a:rPr lang="vi-VN" sz="2800" b="1" dirty="0" smtClean="0">
                    <a:solidFill>
                      <a:srgbClr val="FFFF00"/>
                    </a:solidFill>
                  </a:rPr>
                  <a:t>ax</a:t>
                </a:r>
                <a:r>
                  <a:rPr lang="vi-VN" sz="28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800" b="1" dirty="0" smtClean="0">
                    <a:solidFill>
                      <a:srgbClr val="FFFF00"/>
                    </a:solidFill>
                  </a:rPr>
                  <a:t>+ bx + c = 0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   </a:t>
                </a:r>
                <a:r>
                  <a:rPr lang="vi-VN" sz="2800" b="1" dirty="0" smtClean="0">
                    <a:solidFill>
                      <a:srgbClr val="FFFF00"/>
                    </a:solidFill>
                  </a:rPr>
                  <a:t>(a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vi-VN" sz="28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vi-VN" sz="2800" b="1" dirty="0">
                    <a:solidFill>
                      <a:srgbClr val="FFFF0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FFFF00"/>
                    </a:solidFill>
                  </a:rPr>
                  <a:t>0</a:t>
                </a:r>
                <a:r>
                  <a:rPr lang="vi-VN" sz="2800" b="1" dirty="0" smtClean="0">
                    <a:solidFill>
                      <a:srgbClr val="FFFF00"/>
                    </a:solidFill>
                  </a:rPr>
                  <a:t>)</a:t>
                </a:r>
                <a:endParaRPr lang="en-US" sz="2800" b="1" dirty="0" smtClean="0">
                  <a:solidFill>
                    <a:srgbClr val="FFFF00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800" b="1" i="1" dirty="0" smtClean="0">
                    <a:solidFill>
                      <a:schemeClr val="bg1"/>
                    </a:solidFill>
                  </a:rPr>
                  <a:t>(</a:t>
                </a:r>
                <a:r>
                  <a:rPr lang="vi-VN" sz="2800" b="1" i="1" dirty="0" smtClean="0">
                    <a:solidFill>
                      <a:schemeClr val="bg1"/>
                    </a:solidFill>
                  </a:rPr>
                  <a:t>trong </a:t>
                </a:r>
                <a:r>
                  <a:rPr lang="vi-VN" sz="2800" b="1" i="1" dirty="0">
                    <a:solidFill>
                      <a:schemeClr val="bg1"/>
                    </a:solidFill>
                  </a:rPr>
                  <a:t>đó x là ẩn; a, b, c gọi là các hệ số) </a:t>
                </a:r>
                <a:endParaRPr lang="en-US" sz="2800" b="1" i="1" dirty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endParaRPr lang="en-US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32" y="1971903"/>
                <a:ext cx="11636248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18860" y="1255594"/>
            <a:ext cx="31799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3200" b="1" u="sng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3200" b="1" u="sng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2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816" y="1000123"/>
            <a:ext cx="9518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 (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SGK- tr.42)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ax</a:t>
            </a:r>
            <a:r>
              <a:rPr lang="vi-VN" sz="2800" b="1" baseline="30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bx + c = </a:t>
            </a:r>
            <a:r>
              <a:rPr lang="vi-V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rõ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a, b, c :  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02255" y="3071010"/>
                <a:ext cx="4307013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−7=3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255" y="3071010"/>
                <a:ext cx="4307013" cy="8094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51239" y="2523521"/>
                <a:ext cx="31812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5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=4 −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US" sz="2800" b="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39" y="2523521"/>
                <a:ext cx="3181255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1239" y="4106741"/>
                <a:ext cx="4477701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2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39" y="4106741"/>
                <a:ext cx="4477701" cy="4816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1239" y="4931229"/>
                <a:ext cx="76347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2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−1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, 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ộ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ằ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ng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ố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39" y="4931229"/>
                <a:ext cx="7634719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6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7320" y="492577"/>
            <a:ext cx="1043780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11: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ax</a:t>
            </a:r>
            <a:r>
              <a:rPr lang="vi-VN" sz="2800" b="1" baseline="30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bx + c = </a:t>
            </a:r>
            <a:r>
              <a:rPr lang="vi-V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rõ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a, b, c :  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3704" y="1807194"/>
            <a:ext cx="8467344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5x</a:t>
            </a:r>
            <a:r>
              <a:rPr lang="en-US" sz="2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+ 2x = 4 –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94560" y="2632540"/>
                <a:ext cx="477316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2x + x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0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560" y="2632540"/>
                <a:ext cx="4773168" cy="954107"/>
              </a:xfrm>
              <a:prstGeom prst="rect">
                <a:avLst/>
              </a:prstGeom>
              <a:blipFill rotWithShape="0">
                <a:blip r:embed="rId2"/>
                <a:stretch>
                  <a:fillRect t="-7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96948" y="3277784"/>
                <a:ext cx="3252875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5x</a:t>
                </a:r>
                <a:r>
                  <a:rPr lang="en-US" sz="2800" b="1" baseline="300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3x </a:t>
                </a:r>
                <a:r>
                  <a:rPr lang="en-US" sz="28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4 = 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948" y="3277784"/>
                <a:ext cx="3252875" cy="800219"/>
              </a:xfrm>
              <a:prstGeom prst="rect">
                <a:avLst/>
              </a:prstGeom>
              <a:blipFill rotWithShape="0">
                <a:blip r:embed="rId3"/>
                <a:stretch>
                  <a:fillRect t="-8397" r="-7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312997"/>
              </p:ext>
            </p:extLst>
          </p:nvPr>
        </p:nvGraphicFramePr>
        <p:xfrm>
          <a:off x="7052056" y="1978199"/>
          <a:ext cx="2247392" cy="229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673"/>
                <a:gridCol w="1261719"/>
              </a:tblGrid>
              <a:tr h="764016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64016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64016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476488" y="2080510"/>
            <a:ext cx="740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76488" y="2815180"/>
            <a:ext cx="740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58734" y="3549850"/>
            <a:ext cx="944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</a:t>
            </a:r>
          </a:p>
        </p:txBody>
      </p:sp>
    </p:spTree>
    <p:extLst>
      <p:ext uri="{BB962C8B-B14F-4D97-AF65-F5344CB8AC3E}">
        <p14:creationId xmlns:p14="http://schemas.microsoft.com/office/powerpoint/2010/main" val="131027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799" y="494083"/>
            <a:ext cx="101512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11: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ax</a:t>
            </a:r>
            <a:r>
              <a:rPr lang="vi-VN" sz="2800" b="1" baseline="30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bx + c = </a:t>
            </a:r>
            <a:r>
              <a:rPr lang="vi-V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rõ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a, b, c :  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46344" y="1918448"/>
                <a:ext cx="6116079" cy="117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sSup>
                        <m:sSupPr>
                          <m:ctrlPr>
                            <a:rPr lang="en-US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𝟐𝐱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𝟑𝐱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  <a:latin typeface="Arial" pitchFamily="34" charset="0"/>
                  <a:ea typeface="Calibri" panose="020F0502020204030204" pitchFamily="34" charset="0"/>
                  <a:cs typeface="Arial" pitchFamily="34" charset="0"/>
                </a:endParaRPr>
              </a:p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344" y="1918448"/>
                <a:ext cx="6116079" cy="11787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70580" y="2940201"/>
                <a:ext cx="6177877" cy="117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𝟐𝐱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𝟑𝐱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580" y="2940201"/>
                <a:ext cx="6177877" cy="11787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36978" y="3924764"/>
                <a:ext cx="4682694" cy="1215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sSup>
                        <m:sSup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8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en-US" sz="28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978" y="3924764"/>
                <a:ext cx="4682694" cy="121597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89873"/>
              </p:ext>
            </p:extLst>
          </p:nvPr>
        </p:nvGraphicFramePr>
        <p:xfrm>
          <a:off x="8129057" y="1962994"/>
          <a:ext cx="234082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50"/>
                <a:gridCol w="1314173"/>
              </a:tblGrid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63456" y="1967174"/>
                <a:ext cx="740664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456" y="1967174"/>
                <a:ext cx="740664" cy="101752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102852" y="4116419"/>
                <a:ext cx="740664" cy="1024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2852" y="4116419"/>
                <a:ext cx="740664" cy="1024319"/>
              </a:xfrm>
              <a:prstGeom prst="rect">
                <a:avLst/>
              </a:prstGeom>
              <a:blipFill rotWithShape="0">
                <a:blip r:embed="rId6"/>
                <a:stretch>
                  <a:fillRect r="-28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308592" y="3167716"/>
                <a:ext cx="8503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32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8592" y="3167716"/>
                <a:ext cx="850392" cy="584775"/>
              </a:xfrm>
              <a:prstGeom prst="rect">
                <a:avLst/>
              </a:prstGeom>
              <a:blipFill rotWithShape="0">
                <a:blip r:embed="rId7"/>
                <a:stretch>
                  <a:fillRect t="-13542" r="-142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6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968" y="260454"/>
            <a:ext cx="10274036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11: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ax</a:t>
            </a:r>
            <a:r>
              <a:rPr lang="vi-VN" sz="2800" b="1" baseline="30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bx + c = </a:t>
            </a:r>
            <a:r>
              <a:rPr lang="vi-V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rõ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a, b, c :  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03120" y="1728216"/>
                <a:ext cx="8467344" cy="1214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 2x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x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+ 1</a:t>
                </a:r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1728216"/>
                <a:ext cx="8467344" cy="1214948"/>
              </a:xfrm>
              <a:prstGeom prst="rect">
                <a:avLst/>
              </a:prstGeom>
              <a:blipFill rotWithShape="0">
                <a:blip r:embed="rId2"/>
                <a:stretch>
                  <a:fillRect l="-1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9753" y="2399092"/>
                <a:ext cx="8467344" cy="1214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2x</a:t>
                </a:r>
                <a:r>
                  <a:rPr lang="en-US" sz="28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x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753" y="2399092"/>
                <a:ext cx="8467344" cy="121494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99753" y="3006566"/>
                <a:ext cx="8467344" cy="1266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2x</a:t>
                </a:r>
                <a:r>
                  <a:rPr lang="en-US" sz="2800" b="1" baseline="30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e>
                    </m:d>
                  </m:oMath>
                </a14:m>
                <a:r>
                  <a:rPr lang="en-US" sz="2800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– 1 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0</a:t>
                </a:r>
                <a:endParaRPr lang="en-US" sz="2800" b="1" dirty="0">
                  <a:solidFill>
                    <a:srgbClr val="FFFF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753" y="3006566"/>
                <a:ext cx="8467344" cy="12668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61989"/>
              </p:ext>
            </p:extLst>
          </p:nvPr>
        </p:nvGraphicFramePr>
        <p:xfrm>
          <a:off x="8129057" y="1962994"/>
          <a:ext cx="296261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791"/>
                <a:gridCol w="2020824"/>
              </a:tblGrid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726433" y="2054830"/>
            <a:ext cx="740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977122" y="4165159"/>
                <a:ext cx="2107692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b="1" dirty="0" smtClean="0">
                          <a:solidFill>
                            <a:srgbClr val="FFFF00"/>
                          </a:solidFill>
                        </a:rPr>
                        <m:t>–</m:t>
                      </m:r>
                      <m:r>
                        <a:rPr lang="en-US" sz="36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m:rPr>
                          <m:nor/>
                        </m:rPr>
                        <a:rPr lang="en-US" sz="3200" b="1" dirty="0">
                          <a:solidFill>
                            <a:srgbClr val="FFFF00"/>
                          </a:solidFill>
                        </a:rPr>
                        <m:t> – 1</m:t>
                      </m:r>
                    </m:oMath>
                  </m:oMathPara>
                </a14:m>
                <a:endParaRPr lang="en-US" sz="32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122" y="4165159"/>
                <a:ext cx="2107692" cy="6771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141217" y="3173489"/>
                <a:ext cx="1618488" cy="642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32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1217" y="3173489"/>
                <a:ext cx="1618488" cy="6428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565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7823" y="416016"/>
            <a:ext cx="10246739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11: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ax</a:t>
            </a:r>
            <a:r>
              <a:rPr lang="vi-VN" sz="2800" b="1" baseline="30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bx + c = </a:t>
            </a:r>
            <a:r>
              <a:rPr lang="vi-V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rõ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a, b, c :  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8760" y="1857802"/>
            <a:ext cx="8467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2x</a:t>
            </a:r>
            <a:r>
              <a:rPr lang="en-US" sz="2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m</a:t>
            </a:r>
            <a:r>
              <a:rPr lang="en-US" sz="2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2(m – 1)x  ,   m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08760" y="2636822"/>
                <a:ext cx="4974336" cy="658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2x</a:t>
                </a:r>
                <a:r>
                  <a:rPr lang="en-US" sz="2800" b="1" baseline="300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2(m – 1)x 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sz="28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800" b="1" baseline="300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0</a:t>
                </a:r>
                <a:endPara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760" y="2636822"/>
                <a:ext cx="4974336" cy="658835"/>
              </a:xfrm>
              <a:prstGeom prst="rect">
                <a:avLst/>
              </a:prstGeom>
              <a:blipFill rotWithShape="0">
                <a:blip r:embed="rId2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40950"/>
              </p:ext>
            </p:extLst>
          </p:nvPr>
        </p:nvGraphicFramePr>
        <p:xfrm>
          <a:off x="7543841" y="2873465"/>
          <a:ext cx="311806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50"/>
                <a:gridCol w="2091413"/>
              </a:tblGrid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349740" y="2963825"/>
            <a:ext cx="740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235440" y="5083633"/>
                <a:ext cx="7406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b="1" dirty="0" smtClean="0">
                          <a:solidFill>
                            <a:srgbClr val="FFFF00"/>
                          </a:solidFill>
                        </a:rPr>
                        <m:t>m</m:t>
                      </m:r>
                      <m:r>
                        <m:rPr>
                          <m:nor/>
                        </m:rPr>
                        <a:rPr lang="en-US" sz="3200" b="1" baseline="30000" dirty="0" smtClean="0">
                          <a:solidFill>
                            <a:srgbClr val="FFFF00"/>
                          </a:solidFill>
                        </a:rPr>
                        <m:t>2</m:t>
                      </m:r>
                    </m:oMath>
                  </m:oMathPara>
                </a14:m>
                <a:endParaRPr lang="en-US" sz="32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440" y="5083633"/>
                <a:ext cx="740664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659368" y="4223737"/>
            <a:ext cx="2391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– 2(m – 1</a:t>
            </a:r>
            <a:r>
              <a:rPr lang="en-US" sz="3200" b="1" dirty="0" smtClean="0">
                <a:solidFill>
                  <a:srgbClr val="FFFF00"/>
                </a:solidFill>
              </a:rPr>
              <a:t>)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61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3394</TotalTime>
  <Words>1029</Words>
  <Application>Microsoft Office PowerPoint</Application>
  <PresentationFormat>Widescreen</PresentationFormat>
  <Paragraphs>208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HONG VAN</dc:creator>
  <cp:lastModifiedBy>admin</cp:lastModifiedBy>
  <cp:revision>310</cp:revision>
  <dcterms:created xsi:type="dcterms:W3CDTF">2020-03-05T23:56:23Z</dcterms:created>
  <dcterms:modified xsi:type="dcterms:W3CDTF">2020-03-17T04:46:21Z</dcterms:modified>
</cp:coreProperties>
</file>